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sldIdLst>
    <p:sldId id="256" r:id="rId5"/>
    <p:sldId id="257" r:id="rId6"/>
    <p:sldId id="258" r:id="rId7"/>
    <p:sldId id="259" r:id="rId8"/>
  </p:sldIdLst>
  <p:sldSz cx="7556500" cy="10693400"/>
  <p:notesSz cx="6799263" cy="992981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59738D-D483-D76A-6E7F-1726D9BAD059}" name="Cori Burnett" initials="CB" userId="S::9065869@edinburgh.gov.uk::36e64495-93c7-4e54-9e50-631eed9036f2" providerId="AD"/>
  <p188:author id="{07E63CDD-7F6B-D381-66CC-31CBAA24D02E}" name="Cairns, Richard" initials="RC" userId="S::Richard.Cairns@kier.co.uk::1f56823a-8eef-4ec3-8262-bc38c9ec1d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7CE36-EF8F-4FD7-B90C-D93FF1D88729}" v="1" dt="2026-06-02T12:54:45.20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2635" y="53"/>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332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ellett" userId="398f80f3-cc64-4a9a-b328-b44846e81ab8" providerId="ADAL" clId="{39D1D968-0336-4DA3-B750-8023AD0C20DB}"/>
    <pc:docChg chg="modSld">
      <pc:chgData name="Michael Kellett" userId="398f80f3-cc64-4a9a-b328-b44846e81ab8" providerId="ADAL" clId="{39D1D968-0336-4DA3-B750-8023AD0C20DB}" dt="2026-06-01T14:45:39.153" v="0" actId="13926"/>
      <pc:docMkLst>
        <pc:docMk/>
      </pc:docMkLst>
      <pc:sldChg chg="modSp mod">
        <pc:chgData name="Michael Kellett" userId="398f80f3-cc64-4a9a-b328-b44846e81ab8" providerId="ADAL" clId="{39D1D968-0336-4DA3-B750-8023AD0C20DB}" dt="2026-06-01T14:45:39.153" v="0" actId="13926"/>
        <pc:sldMkLst>
          <pc:docMk/>
          <pc:sldMk cId="3021189773" sldId="258"/>
        </pc:sldMkLst>
        <pc:spChg chg="mod">
          <ac:chgData name="Michael Kellett" userId="398f80f3-cc64-4a9a-b328-b44846e81ab8" providerId="ADAL" clId="{39D1D968-0336-4DA3-B750-8023AD0C20DB}" dt="2026-06-01T14:45:39.153" v="0" actId="13926"/>
          <ac:spMkLst>
            <pc:docMk/>
            <pc:sldMk cId="3021189773" sldId="258"/>
            <ac:spMk id="12" creationId="{8BACBD0A-4126-8EB4-ACE2-92C90BEC6C3D}"/>
          </ac:spMkLst>
        </pc:spChg>
      </pc:sldChg>
    </pc:docChg>
  </pc:docChgLst>
  <pc:docChgLst>
    <pc:chgData name="Cairns, Richard" userId="1f56823a-8eef-4ec3-8262-bc38c9ec1d94" providerId="ADAL" clId="{06CAB550-7FBA-4EB8-A601-6E6A1B77AE66}"/>
    <pc:docChg chg="modSld">
      <pc:chgData name="Cairns, Richard" userId="1f56823a-8eef-4ec3-8262-bc38c9ec1d94" providerId="ADAL" clId="{06CAB550-7FBA-4EB8-A601-6E6A1B77AE66}" dt="2026-06-02T12:54:45.153" v="35" actId="20577"/>
      <pc:docMkLst>
        <pc:docMk/>
      </pc:docMkLst>
      <pc:sldChg chg="modSp mod">
        <pc:chgData name="Cairns, Richard" userId="1f56823a-8eef-4ec3-8262-bc38c9ec1d94" providerId="ADAL" clId="{06CAB550-7FBA-4EB8-A601-6E6A1B77AE66}" dt="2026-06-02T12:54:45.153" v="35" actId="20577"/>
        <pc:sldMkLst>
          <pc:docMk/>
          <pc:sldMk cId="3021189773" sldId="258"/>
        </pc:sldMkLst>
        <pc:spChg chg="mod">
          <ac:chgData name="Cairns, Richard" userId="1f56823a-8eef-4ec3-8262-bc38c9ec1d94" providerId="ADAL" clId="{06CAB550-7FBA-4EB8-A601-6E6A1B77AE66}" dt="2026-06-02T09:41:13.038" v="3" actId="1076"/>
          <ac:spMkLst>
            <pc:docMk/>
            <pc:sldMk cId="3021189773" sldId="258"/>
            <ac:spMk id="4" creationId="{FE099921-340A-3462-006F-15134BB99887}"/>
          </ac:spMkLst>
        </pc:spChg>
        <pc:spChg chg="mod">
          <ac:chgData name="Cairns, Richard" userId="1f56823a-8eef-4ec3-8262-bc38c9ec1d94" providerId="ADAL" clId="{06CAB550-7FBA-4EB8-A601-6E6A1B77AE66}" dt="2026-06-02T09:41:26.533" v="7" actId="1076"/>
          <ac:spMkLst>
            <pc:docMk/>
            <pc:sldMk cId="3021189773" sldId="258"/>
            <ac:spMk id="6" creationId="{3940C108-6F01-6169-D8D9-204FF7CEA329}"/>
          </ac:spMkLst>
        </pc:spChg>
        <pc:spChg chg="mod">
          <ac:chgData name="Cairns, Richard" userId="1f56823a-8eef-4ec3-8262-bc38c9ec1d94" providerId="ADAL" clId="{06CAB550-7FBA-4EB8-A601-6E6A1B77AE66}" dt="2026-06-02T09:41:03.317" v="2" actId="1076"/>
          <ac:spMkLst>
            <pc:docMk/>
            <pc:sldMk cId="3021189773" sldId="258"/>
            <ac:spMk id="7" creationId="{1003C32A-1869-9BBC-5B09-29F85F89200D}"/>
          </ac:spMkLst>
        </pc:spChg>
        <pc:spChg chg="mod">
          <ac:chgData name="Cairns, Richard" userId="1f56823a-8eef-4ec3-8262-bc38c9ec1d94" providerId="ADAL" clId="{06CAB550-7FBA-4EB8-A601-6E6A1B77AE66}" dt="2026-06-02T12:54:45.153" v="35" actId="20577"/>
          <ac:spMkLst>
            <pc:docMk/>
            <pc:sldMk cId="3021189773" sldId="258"/>
            <ac:spMk id="12" creationId="{8BACBD0A-4126-8EB4-ACE2-92C90BEC6C3D}"/>
          </ac:spMkLst>
        </pc:spChg>
        <pc:picChg chg="mod">
          <ac:chgData name="Cairns, Richard" userId="1f56823a-8eef-4ec3-8262-bc38c9ec1d94" providerId="ADAL" clId="{06CAB550-7FBA-4EB8-A601-6E6A1B77AE66}" dt="2026-06-02T09:41:21.659" v="6" actId="1076"/>
          <ac:picMkLst>
            <pc:docMk/>
            <pc:sldMk cId="3021189773" sldId="258"/>
            <ac:picMk id="9" creationId="{1ACEFB6C-CDF0-B85A-FE2E-BF001747094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824" cy="498260"/>
          </a:xfrm>
          <a:prstGeom prst="rect">
            <a:avLst/>
          </a:prstGeom>
        </p:spPr>
        <p:txBody>
          <a:bodyPr vert="horz" lIns="83814" tIns="41907" rIns="83814" bIns="41907" rtlCol="0"/>
          <a:lstStyle>
            <a:lvl1pPr algn="l">
              <a:defRPr sz="1100"/>
            </a:lvl1pPr>
          </a:lstStyle>
          <a:p>
            <a:endParaRPr lang="en-GB"/>
          </a:p>
        </p:txBody>
      </p:sp>
      <p:sp>
        <p:nvSpPr>
          <p:cNvPr id="3" name="Date Placeholder 2"/>
          <p:cNvSpPr>
            <a:spLocks noGrp="1"/>
          </p:cNvSpPr>
          <p:nvPr>
            <p:ph type="dt" idx="1"/>
          </p:nvPr>
        </p:nvSpPr>
        <p:spPr>
          <a:xfrm>
            <a:off x="3851012" y="0"/>
            <a:ext cx="2946824" cy="498260"/>
          </a:xfrm>
          <a:prstGeom prst="rect">
            <a:avLst/>
          </a:prstGeom>
        </p:spPr>
        <p:txBody>
          <a:bodyPr vert="horz" lIns="83814" tIns="41907" rIns="83814" bIns="41907" rtlCol="0"/>
          <a:lstStyle>
            <a:lvl1pPr algn="r">
              <a:defRPr sz="1100"/>
            </a:lvl1pPr>
          </a:lstStyle>
          <a:p>
            <a:fld id="{B1CA0AA8-6533-473E-B04F-25AEB23FDBA5}" type="datetimeFigureOut">
              <a:rPr lang="en-GB" smtClean="0"/>
              <a:t>02/06/2026</a:t>
            </a:fld>
            <a:endParaRPr lang="en-GB"/>
          </a:p>
        </p:txBody>
      </p:sp>
      <p:sp>
        <p:nvSpPr>
          <p:cNvPr id="4" name="Slide Image Placeholder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83814" tIns="41907" rIns="83814" bIns="41907" rtlCol="0" anchor="ctr"/>
          <a:lstStyle/>
          <a:p>
            <a:endParaRPr lang="en-GB"/>
          </a:p>
        </p:txBody>
      </p:sp>
      <p:sp>
        <p:nvSpPr>
          <p:cNvPr id="5" name="Notes Placeholder 4"/>
          <p:cNvSpPr>
            <a:spLocks noGrp="1"/>
          </p:cNvSpPr>
          <p:nvPr>
            <p:ph type="body" sz="quarter" idx="3"/>
          </p:nvPr>
        </p:nvSpPr>
        <p:spPr>
          <a:xfrm>
            <a:off x="679927" y="4779165"/>
            <a:ext cx="5439410" cy="3909422"/>
          </a:xfrm>
          <a:prstGeom prst="rect">
            <a:avLst/>
          </a:prstGeom>
        </p:spPr>
        <p:txBody>
          <a:bodyPr vert="horz" lIns="83814" tIns="41907" rIns="83814" bIns="419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554"/>
            <a:ext cx="2946824" cy="498260"/>
          </a:xfrm>
          <a:prstGeom prst="rect">
            <a:avLst/>
          </a:prstGeom>
        </p:spPr>
        <p:txBody>
          <a:bodyPr vert="horz" lIns="83814" tIns="41907" rIns="83814" bIns="41907" rtlCol="0" anchor="b"/>
          <a:lstStyle>
            <a:lvl1pPr algn="l">
              <a:defRPr sz="1100"/>
            </a:lvl1pPr>
          </a:lstStyle>
          <a:p>
            <a:endParaRPr lang="en-GB"/>
          </a:p>
        </p:txBody>
      </p:sp>
      <p:sp>
        <p:nvSpPr>
          <p:cNvPr id="7" name="Slide Number Placeholder 6"/>
          <p:cNvSpPr>
            <a:spLocks noGrp="1"/>
          </p:cNvSpPr>
          <p:nvPr>
            <p:ph type="sldNum" sz="quarter" idx="5"/>
          </p:nvPr>
        </p:nvSpPr>
        <p:spPr>
          <a:xfrm>
            <a:off x="3851012" y="9431554"/>
            <a:ext cx="2946824" cy="498260"/>
          </a:xfrm>
          <a:prstGeom prst="rect">
            <a:avLst/>
          </a:prstGeom>
        </p:spPr>
        <p:txBody>
          <a:bodyPr vert="horz" lIns="83814" tIns="41907" rIns="83814" bIns="41907" rtlCol="0" anchor="b"/>
          <a:lstStyle>
            <a:lvl1pPr algn="r">
              <a:defRPr sz="1100"/>
            </a:lvl1pPr>
          </a:lstStyle>
          <a:p>
            <a:fld id="{46E51846-73DA-48B1-AD03-0D0B4D6389BF}" type="slidenum">
              <a:rPr lang="en-GB" smtClean="0"/>
              <a:t>‹#›</a:t>
            </a:fld>
            <a:endParaRPr lang="en-GB"/>
          </a:p>
        </p:txBody>
      </p:sp>
    </p:spTree>
    <p:extLst>
      <p:ext uri="{BB962C8B-B14F-4D97-AF65-F5344CB8AC3E}">
        <p14:creationId xmlns:p14="http://schemas.microsoft.com/office/powerpoint/2010/main" val="418312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51846-73DA-48B1-AD03-0D0B4D6389BF}" type="slidenum">
              <a:rPr lang="en-GB" smtClean="0"/>
              <a:t>1</a:t>
            </a:fld>
            <a:endParaRPr lang="en-GB"/>
          </a:p>
        </p:txBody>
      </p:sp>
    </p:spTree>
    <p:extLst>
      <p:ext uri="{BB962C8B-B14F-4D97-AF65-F5344CB8AC3E}">
        <p14:creationId xmlns:p14="http://schemas.microsoft.com/office/powerpoint/2010/main" val="401504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51846-73DA-48B1-AD03-0D0B4D6389BF}" type="slidenum">
              <a:rPr lang="en-GB" smtClean="0"/>
              <a:t>2</a:t>
            </a:fld>
            <a:endParaRPr lang="en-GB"/>
          </a:p>
        </p:txBody>
      </p:sp>
    </p:spTree>
    <p:extLst>
      <p:ext uri="{BB962C8B-B14F-4D97-AF65-F5344CB8AC3E}">
        <p14:creationId xmlns:p14="http://schemas.microsoft.com/office/powerpoint/2010/main" val="3836233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305F6-9AB3-DDD8-DD75-91956DBE6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8A4CF8-D6B9-AE87-BB46-5CAAE0209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244C0E-0B44-F413-CA5D-E107170755A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F143E8-F926-7BA4-32F7-21FDE3328B36}"/>
              </a:ext>
            </a:extLst>
          </p:cNvPr>
          <p:cNvSpPr>
            <a:spLocks noGrp="1"/>
          </p:cNvSpPr>
          <p:nvPr>
            <p:ph type="sldNum" sz="quarter" idx="5"/>
          </p:nvPr>
        </p:nvSpPr>
        <p:spPr/>
        <p:txBody>
          <a:bodyPr/>
          <a:lstStyle/>
          <a:p>
            <a:fld id="{46E51846-73DA-48B1-AD03-0D0B4D6389BF}" type="slidenum">
              <a:rPr lang="en-GB" smtClean="0"/>
              <a:t>3</a:t>
            </a:fld>
            <a:endParaRPr lang="en-GB"/>
          </a:p>
        </p:txBody>
      </p:sp>
    </p:spTree>
    <p:extLst>
      <p:ext uri="{BB962C8B-B14F-4D97-AF65-F5344CB8AC3E}">
        <p14:creationId xmlns:p14="http://schemas.microsoft.com/office/powerpoint/2010/main" val="310510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0FD12-79A0-48F4-E5C7-943D9A82D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708E4-A030-04BF-D607-EC34FF73A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FED94-9647-1328-46B9-621C1CF7F89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4CFA58-974D-F99F-5D7F-2B7A26D79452}"/>
              </a:ext>
            </a:extLst>
          </p:cNvPr>
          <p:cNvSpPr>
            <a:spLocks noGrp="1"/>
          </p:cNvSpPr>
          <p:nvPr>
            <p:ph type="sldNum" sz="quarter" idx="5"/>
          </p:nvPr>
        </p:nvSpPr>
        <p:spPr/>
        <p:txBody>
          <a:bodyPr/>
          <a:lstStyle/>
          <a:p>
            <a:fld id="{46E51846-73DA-48B1-AD03-0D0B4D6389BF}" type="slidenum">
              <a:rPr lang="en-GB" smtClean="0"/>
              <a:t>4</a:t>
            </a:fld>
            <a:endParaRPr lang="en-GB"/>
          </a:p>
        </p:txBody>
      </p:sp>
    </p:spTree>
    <p:extLst>
      <p:ext uri="{BB962C8B-B14F-4D97-AF65-F5344CB8AC3E}">
        <p14:creationId xmlns:p14="http://schemas.microsoft.com/office/powerpoint/2010/main" val="387096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6/2/2026</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hyperlink" Target="mailto:kai.ferries@kier.co.uk"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mailto:HRMI@Edinburgh.gov.uk" TargetMode="Externa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0200" y="1190234"/>
            <a:ext cx="1310640" cy="228268"/>
          </a:xfrm>
          <a:prstGeom prst="rect">
            <a:avLst/>
          </a:prstGeom>
        </p:spPr>
        <p:txBody>
          <a:bodyPr vert="horz" wrap="square" lIns="0" tIns="12700" rIns="0" bIns="0" rtlCol="0">
            <a:spAutoFit/>
          </a:bodyPr>
          <a:lstStyle/>
          <a:p>
            <a:pPr marL="12700">
              <a:lnSpc>
                <a:spcPct val="100000"/>
              </a:lnSpc>
              <a:spcBef>
                <a:spcPts val="100"/>
              </a:spcBef>
            </a:pPr>
            <a:r>
              <a:rPr lang="en-GB" sz="1400" dirty="0">
                <a:latin typeface="Poppins"/>
                <a:cs typeface="Poppins"/>
              </a:rPr>
              <a:t>Newsletter</a:t>
            </a:r>
            <a:r>
              <a:rPr sz="1400" spc="-20" dirty="0">
                <a:latin typeface="Poppins"/>
                <a:cs typeface="Poppins"/>
              </a:rPr>
              <a:t> </a:t>
            </a:r>
            <a:r>
              <a:rPr lang="en-GB" sz="1400" spc="-25" dirty="0">
                <a:latin typeface="Poppins"/>
                <a:cs typeface="Poppins"/>
              </a:rPr>
              <a:t>01</a:t>
            </a:r>
            <a:endParaRPr sz="1400" dirty="0">
              <a:latin typeface="Poppins"/>
              <a:cs typeface="Poppins"/>
            </a:endParaRPr>
          </a:p>
        </p:txBody>
      </p:sp>
      <p:sp>
        <p:nvSpPr>
          <p:cNvPr id="3" name="object 3"/>
          <p:cNvSpPr txBox="1"/>
          <p:nvPr/>
        </p:nvSpPr>
        <p:spPr>
          <a:xfrm>
            <a:off x="5466459" y="1187032"/>
            <a:ext cx="1785979" cy="228268"/>
          </a:xfrm>
          <a:prstGeom prst="rect">
            <a:avLst/>
          </a:prstGeom>
        </p:spPr>
        <p:txBody>
          <a:bodyPr vert="horz" wrap="square" lIns="0" tIns="12700" rIns="0" bIns="0" rtlCol="0">
            <a:spAutoFit/>
          </a:bodyPr>
          <a:lstStyle/>
          <a:p>
            <a:pPr marL="12700" algn="r">
              <a:lnSpc>
                <a:spcPct val="100000"/>
              </a:lnSpc>
              <a:spcBef>
                <a:spcPts val="100"/>
              </a:spcBef>
            </a:pPr>
            <a:r>
              <a:rPr lang="en-GB" sz="1400" dirty="0">
                <a:solidFill>
                  <a:schemeClr val="tx1"/>
                </a:solidFill>
                <a:latin typeface="Poppins"/>
                <a:cs typeface="Poppins"/>
              </a:rPr>
              <a:t>1 June </a:t>
            </a:r>
            <a:r>
              <a:rPr sz="1400" spc="-20" dirty="0">
                <a:latin typeface="Poppins"/>
                <a:cs typeface="Poppins"/>
              </a:rPr>
              <a:t>2026</a:t>
            </a:r>
            <a:endParaRPr sz="1400" dirty="0">
              <a:latin typeface="Poppins"/>
              <a:cs typeface="Poppins"/>
            </a:endParaRPr>
          </a:p>
        </p:txBody>
      </p:sp>
      <p:sp>
        <p:nvSpPr>
          <p:cNvPr id="4" name="object 4"/>
          <p:cNvSpPr txBox="1"/>
          <p:nvPr/>
        </p:nvSpPr>
        <p:spPr>
          <a:xfrm>
            <a:off x="1873250" y="88900"/>
            <a:ext cx="3593209" cy="689932"/>
          </a:xfrm>
          <a:prstGeom prst="rect">
            <a:avLst/>
          </a:prstGeom>
        </p:spPr>
        <p:txBody>
          <a:bodyPr vert="horz" wrap="square" lIns="0" tIns="12700" rIns="0" bIns="0" rtlCol="0">
            <a:spAutoFit/>
          </a:bodyPr>
          <a:lstStyle/>
          <a:p>
            <a:pPr algn="ctr"/>
            <a:r>
              <a:rPr lang="en-GB" sz="2200" b="1" dirty="0">
                <a:latin typeface="Helvetica LT Pro" panose="020B0504020202020204" pitchFamily="34" charset="0"/>
              </a:rPr>
              <a:t>Craigmillar Court </a:t>
            </a:r>
          </a:p>
          <a:p>
            <a:pPr algn="ctr"/>
            <a:r>
              <a:rPr lang="en-GB" sz="2200" b="1" dirty="0">
                <a:latin typeface="Helvetica LT Pro" panose="020B0504020202020204" pitchFamily="34" charset="0"/>
              </a:rPr>
              <a:t>and </a:t>
            </a:r>
            <a:r>
              <a:rPr lang="en-GB" sz="2200" b="1" dirty="0" err="1">
                <a:latin typeface="Helvetica LT Pro" panose="020B0504020202020204" pitchFamily="34" charset="0"/>
              </a:rPr>
              <a:t>Peffermill</a:t>
            </a:r>
            <a:r>
              <a:rPr lang="en-GB" sz="2200" b="1" dirty="0">
                <a:latin typeface="Helvetica LT Pro" panose="020B0504020202020204" pitchFamily="34" charset="0"/>
              </a:rPr>
              <a:t> Court</a:t>
            </a:r>
          </a:p>
        </p:txBody>
      </p:sp>
      <p:pic>
        <p:nvPicPr>
          <p:cNvPr id="5" name="object 5"/>
          <p:cNvPicPr>
            <a:picLocks noChangeAspect="1"/>
          </p:cNvPicPr>
          <p:nvPr/>
        </p:nvPicPr>
        <p:blipFill>
          <a:blip r:embed="rId3" cstate="print"/>
          <a:stretch>
            <a:fillRect/>
          </a:stretch>
        </p:blipFill>
        <p:spPr>
          <a:xfrm>
            <a:off x="120650" y="235509"/>
            <a:ext cx="1659684" cy="623322"/>
          </a:xfrm>
          <a:prstGeom prst="rect">
            <a:avLst/>
          </a:prstGeom>
        </p:spPr>
      </p:pic>
      <p:sp>
        <p:nvSpPr>
          <p:cNvPr id="6" name="object 6"/>
          <p:cNvSpPr/>
          <p:nvPr/>
        </p:nvSpPr>
        <p:spPr>
          <a:xfrm flipV="1">
            <a:off x="0" y="1030928"/>
            <a:ext cx="7556500" cy="72976"/>
          </a:xfrm>
          <a:custGeom>
            <a:avLst/>
            <a:gdLst/>
            <a:ahLst/>
            <a:cxnLst/>
            <a:rect l="l" t="t" r="r" b="b"/>
            <a:pathLst>
              <a:path w="7543800">
                <a:moveTo>
                  <a:pt x="0" y="0"/>
                </a:moveTo>
                <a:lnTo>
                  <a:pt x="7543800" y="0"/>
                </a:lnTo>
              </a:path>
            </a:pathLst>
          </a:custGeom>
          <a:ln w="38100">
            <a:solidFill>
              <a:srgbClr val="DA232A"/>
            </a:solidFill>
          </a:ln>
        </p:spPr>
        <p:txBody>
          <a:bodyPr wrap="square" lIns="0" tIns="0" rIns="0" bIns="0" rtlCol="0"/>
          <a:lstStyle/>
          <a:p>
            <a:endParaRPr/>
          </a:p>
        </p:txBody>
      </p:sp>
      <p:sp>
        <p:nvSpPr>
          <p:cNvPr id="9" name="Rectangle 8">
            <a:extLst>
              <a:ext uri="{FF2B5EF4-FFF2-40B4-BE49-F238E27FC236}">
                <a16:creationId xmlns:a16="http://schemas.microsoft.com/office/drawing/2014/main" id="{EE1489A1-A1C2-433B-8ED4-EF6D72585D69}"/>
              </a:ext>
            </a:extLst>
          </p:cNvPr>
          <p:cNvSpPr/>
          <p:nvPr/>
        </p:nvSpPr>
        <p:spPr>
          <a:xfrm>
            <a:off x="741630" y="1535928"/>
            <a:ext cx="6073239" cy="46009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Add Image</a:t>
            </a:r>
          </a:p>
        </p:txBody>
      </p:sp>
      <p:sp>
        <p:nvSpPr>
          <p:cNvPr id="10" name="Title 1">
            <a:extLst>
              <a:ext uri="{FF2B5EF4-FFF2-40B4-BE49-F238E27FC236}">
                <a16:creationId xmlns:a16="http://schemas.microsoft.com/office/drawing/2014/main" id="{30A8A899-57AB-77DC-3DCF-F69B5396D02A}"/>
              </a:ext>
            </a:extLst>
          </p:cNvPr>
          <p:cNvSpPr txBox="1"/>
          <p:nvPr/>
        </p:nvSpPr>
        <p:spPr>
          <a:xfrm>
            <a:off x="420370" y="6206177"/>
            <a:ext cx="5474188" cy="512123"/>
          </a:xfrm>
          <a:prstGeom prst="rect">
            <a:avLst/>
          </a:prstGeom>
        </p:spPr>
        <p:txBody>
          <a:bodyPr vert="horz" lIns="91440" tIns="45720" rIns="91440" bIns="45720" rtlCol="0" anchor="ctr">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r>
              <a:rPr lang="en-GB" sz="2200" b="1" dirty="0">
                <a:latin typeface="Helvetica LT Pro" panose="020B0504020202020204" pitchFamily="34" charset="0"/>
              </a:rPr>
              <a:t>Update on refurbishment plans</a:t>
            </a:r>
          </a:p>
        </p:txBody>
      </p:sp>
      <p:sp>
        <p:nvSpPr>
          <p:cNvPr id="12" name="Title 1">
            <a:extLst>
              <a:ext uri="{FF2B5EF4-FFF2-40B4-BE49-F238E27FC236}">
                <a16:creationId xmlns:a16="http://schemas.microsoft.com/office/drawing/2014/main" id="{4B9782D7-01C0-E739-1A07-0A1C1C1003B0}"/>
              </a:ext>
            </a:extLst>
          </p:cNvPr>
          <p:cNvSpPr txBox="1"/>
          <p:nvPr/>
        </p:nvSpPr>
        <p:spPr>
          <a:xfrm>
            <a:off x="434340" y="6587177"/>
            <a:ext cx="3169509" cy="512123"/>
          </a:xfrm>
          <a:prstGeom prst="rect">
            <a:avLst/>
          </a:prstGeom>
        </p:spPr>
        <p:txBody>
          <a:bodyPr vert="horz" lIns="91440" tIns="45720" rIns="91440" bIns="45720" rtlCol="0" anchor="ctr">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r>
              <a:rPr lang="en-GB" sz="1200" dirty="0">
                <a:latin typeface="Helvetica LT Pro" panose="020B0504020202020204" pitchFamily="34" charset="0"/>
              </a:rPr>
              <a:t>Dear Resident,</a:t>
            </a:r>
          </a:p>
        </p:txBody>
      </p:sp>
      <p:sp>
        <p:nvSpPr>
          <p:cNvPr id="13" name="Title 1">
            <a:extLst>
              <a:ext uri="{FF2B5EF4-FFF2-40B4-BE49-F238E27FC236}">
                <a16:creationId xmlns:a16="http://schemas.microsoft.com/office/drawing/2014/main" id="{4E1C6DE2-BABF-DF57-3B95-CE666FD65B5B}"/>
              </a:ext>
            </a:extLst>
          </p:cNvPr>
          <p:cNvSpPr txBox="1"/>
          <p:nvPr/>
        </p:nvSpPr>
        <p:spPr>
          <a:xfrm>
            <a:off x="420370" y="6949767"/>
            <a:ext cx="3183479" cy="2531842"/>
          </a:xfrm>
          <a:prstGeom prst="rect">
            <a:avLst/>
          </a:prstGeom>
        </p:spPr>
        <p:txBody>
          <a:bodyPr vert="horz" lIns="91440" tIns="45720" rIns="91440" bIns="45720" rtlCol="0" anchor="t">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indent="0" algn="just">
              <a:lnSpc>
                <a:spcPct val="125000"/>
              </a:lnSpc>
            </a:pPr>
            <a:r>
              <a:rPr lang="en-GB" sz="1200" dirty="0">
                <a:latin typeface="Helvetica LT Pro" panose="020B0504020202020204" pitchFamily="34" charset="0"/>
              </a:rPr>
              <a:t>We’re writing to introduce ourselves and to update you on the plans to refurbish and improve Craigmillar Court and </a:t>
            </a:r>
            <a:r>
              <a:rPr lang="en-GB" sz="1200" dirty="0" err="1">
                <a:latin typeface="Helvetica LT Pro" panose="020B0504020202020204" pitchFamily="34" charset="0"/>
              </a:rPr>
              <a:t>Peffermill</a:t>
            </a:r>
            <a:r>
              <a:rPr lang="en-GB" sz="1200" dirty="0">
                <a:latin typeface="Helvetica LT Pro" panose="020B0504020202020204" pitchFamily="34" charset="0"/>
              </a:rPr>
              <a:t> Court.  </a:t>
            </a:r>
          </a:p>
          <a:p>
            <a:pPr indent="0" algn="just">
              <a:lnSpc>
                <a:spcPct val="125000"/>
              </a:lnSpc>
            </a:pPr>
            <a:endParaRPr lang="en-GB" sz="1200" dirty="0">
              <a:latin typeface="Helvetica LT Pro" panose="020B0504020202020204" pitchFamily="34" charset="0"/>
            </a:endParaRPr>
          </a:p>
          <a:p>
            <a:pPr indent="0" algn="just">
              <a:lnSpc>
                <a:spcPct val="125000"/>
              </a:lnSpc>
            </a:pPr>
            <a:r>
              <a:rPr lang="en-GB" sz="1200" dirty="0">
                <a:latin typeface="Helvetica LT Pro" panose="020B0504020202020204" pitchFamily="34" charset="0"/>
              </a:rPr>
              <a:t>We’ve been appointed by the Council to do this work and have significant experience on projects like this. </a:t>
            </a:r>
          </a:p>
          <a:p>
            <a:pPr indent="0" algn="just">
              <a:lnSpc>
                <a:spcPct val="125000"/>
              </a:lnSpc>
            </a:pPr>
            <a:endParaRPr lang="en-GB" sz="1200" dirty="0">
              <a:latin typeface="Helvetica LT Pro" panose="020B0504020202020204" pitchFamily="34" charset="0"/>
            </a:endParaRPr>
          </a:p>
          <a:p>
            <a:pPr algn="just">
              <a:lnSpc>
                <a:spcPct val="125000"/>
              </a:lnSpc>
            </a:pPr>
            <a:r>
              <a:rPr lang="en-GB" sz="1200" dirty="0">
                <a:latin typeface="Helvetica LT Pro" panose="020B0504020202020204" pitchFamily="34" charset="0"/>
              </a:rPr>
              <a:t>We’ll be starting work soon and will invite you to a ‘meet the team’ session, so you</a:t>
            </a:r>
          </a:p>
        </p:txBody>
      </p:sp>
      <p:sp>
        <p:nvSpPr>
          <p:cNvPr id="15" name="Title 1">
            <a:extLst>
              <a:ext uri="{FF2B5EF4-FFF2-40B4-BE49-F238E27FC236}">
                <a16:creationId xmlns:a16="http://schemas.microsoft.com/office/drawing/2014/main" id="{C5D7CEB4-3B52-CA9D-B51D-C858C7383D4F}"/>
              </a:ext>
            </a:extLst>
          </p:cNvPr>
          <p:cNvSpPr txBox="1"/>
          <p:nvPr/>
        </p:nvSpPr>
        <p:spPr>
          <a:xfrm>
            <a:off x="3901452" y="6946900"/>
            <a:ext cx="3153777" cy="1942919"/>
          </a:xfrm>
          <a:prstGeom prst="rect">
            <a:avLst/>
          </a:prstGeom>
        </p:spPr>
        <p:txBody>
          <a:bodyPr vert="horz" lIns="91440" tIns="45720" rIns="91440" bIns="45720" rtlCol="0" anchor="t">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just">
              <a:lnSpc>
                <a:spcPct val="125000"/>
              </a:lnSpc>
            </a:pPr>
            <a:r>
              <a:rPr lang="en-GB" sz="1200" dirty="0">
                <a:latin typeface="Helvetica LT Pro" panose="020B0504020202020204" pitchFamily="34" charset="0"/>
              </a:rPr>
              <a:t>can meet the people working on the project, ask questions and raise any concerns you may have.</a:t>
            </a:r>
          </a:p>
          <a:p>
            <a:pPr algn="just">
              <a:lnSpc>
                <a:spcPct val="125000"/>
              </a:lnSpc>
            </a:pPr>
            <a:endParaRPr lang="en-GB" sz="1200" dirty="0">
              <a:latin typeface="Helvetica LT Pro" panose="020B0504020202020204" pitchFamily="34" charset="0"/>
            </a:endParaRPr>
          </a:p>
          <a:p>
            <a:pPr algn="just">
              <a:lnSpc>
                <a:spcPct val="125000"/>
              </a:lnSpc>
            </a:pPr>
            <a:r>
              <a:rPr lang="en-GB" sz="1200" dirty="0">
                <a:latin typeface="Helvetica LT Pro" panose="020B0504020202020204" pitchFamily="34" charset="0"/>
              </a:rPr>
              <a:t>We understand that there may be some disruption while the work is being done, but the end result will bring lasting benefits to all residents in the blocks and the wider community. </a:t>
            </a:r>
          </a:p>
          <a:p>
            <a:pPr algn="just">
              <a:lnSpc>
                <a:spcPct val="125000"/>
              </a:lnSpc>
            </a:pPr>
            <a:endParaRPr lang="en-GB" sz="1200" dirty="0">
              <a:latin typeface="Helvetica LT Pro" panose="020B0504020202020204" pitchFamily="34" charset="0"/>
            </a:endParaRPr>
          </a:p>
        </p:txBody>
      </p:sp>
      <p:pic>
        <p:nvPicPr>
          <p:cNvPr id="17" name="Picture 16">
            <a:extLst>
              <a:ext uri="{FF2B5EF4-FFF2-40B4-BE49-F238E27FC236}">
                <a16:creationId xmlns:a16="http://schemas.microsoft.com/office/drawing/2014/main" id="{14E2F71E-D13F-AFE6-554D-6E72260A4D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7463" y="1607403"/>
            <a:ext cx="4427978" cy="4438911"/>
          </a:xfrm>
          <a:prstGeom prst="rect">
            <a:avLst/>
          </a:prstGeom>
        </p:spPr>
      </p:pic>
      <p:pic>
        <p:nvPicPr>
          <p:cNvPr id="11" name="Picture 10">
            <a:extLst>
              <a:ext uri="{FF2B5EF4-FFF2-40B4-BE49-F238E27FC236}">
                <a16:creationId xmlns:a16="http://schemas.microsoft.com/office/drawing/2014/main" id="{5CDEC128-ECF8-BA8D-13EB-A7B22E0331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6459" y="336303"/>
            <a:ext cx="1969391" cy="416602"/>
          </a:xfrm>
          <a:prstGeom prst="rect">
            <a:avLst/>
          </a:prstGeom>
        </p:spPr>
      </p:pic>
      <p:sp>
        <p:nvSpPr>
          <p:cNvPr id="14" name="Title 1">
            <a:extLst>
              <a:ext uri="{FF2B5EF4-FFF2-40B4-BE49-F238E27FC236}">
                <a16:creationId xmlns:a16="http://schemas.microsoft.com/office/drawing/2014/main" id="{7982C538-E217-63AC-2F17-CF4E436B8B0F}"/>
              </a:ext>
            </a:extLst>
          </p:cNvPr>
          <p:cNvSpPr txBox="1"/>
          <p:nvPr/>
        </p:nvSpPr>
        <p:spPr>
          <a:xfrm>
            <a:off x="392078" y="9561531"/>
            <a:ext cx="2962343" cy="512123"/>
          </a:xfrm>
          <a:prstGeom prst="rect">
            <a:avLst/>
          </a:prstGeom>
        </p:spPr>
        <p:txBody>
          <a:bodyPr vert="horz" lIns="91440" tIns="45720" rIns="91440" bIns="45720" rtlCol="0" anchor="ctr">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r>
              <a:rPr lang="en-GB" sz="1600" b="1" dirty="0">
                <a:solidFill>
                  <a:schemeClr val="bg1">
                    <a:lumMod val="65000"/>
                  </a:schemeClr>
                </a:solidFill>
                <a:latin typeface="Helvetica LT Pro" panose="020B0504020202020204" pitchFamily="34" charset="0"/>
              </a:rPr>
              <a:t>PARTNERS</a:t>
            </a:r>
          </a:p>
        </p:txBody>
      </p:sp>
      <p:grpSp>
        <p:nvGrpSpPr>
          <p:cNvPr id="16" name="Group 15">
            <a:extLst>
              <a:ext uri="{FF2B5EF4-FFF2-40B4-BE49-F238E27FC236}">
                <a16:creationId xmlns:a16="http://schemas.microsoft.com/office/drawing/2014/main" id="{BBFF9B4A-806F-2BC5-31C0-1162C9E4E037}"/>
              </a:ext>
            </a:extLst>
          </p:cNvPr>
          <p:cNvGrpSpPr/>
          <p:nvPr/>
        </p:nvGrpSpPr>
        <p:grpSpPr>
          <a:xfrm>
            <a:off x="0" y="9865915"/>
            <a:ext cx="7556500" cy="681533"/>
            <a:chOff x="0" y="9865915"/>
            <a:chExt cx="7556500" cy="681533"/>
          </a:xfrm>
        </p:grpSpPr>
        <p:pic>
          <p:nvPicPr>
            <p:cNvPr id="18" name="Picture 17" descr="A close-up of a paper&#10;&#10;AI-generated content may be incorrect.">
              <a:extLst>
                <a:ext uri="{FF2B5EF4-FFF2-40B4-BE49-F238E27FC236}">
                  <a16:creationId xmlns:a16="http://schemas.microsoft.com/office/drawing/2014/main" id="{B6795ADF-6DBD-94CD-1BCC-6192518B6C7C}"/>
                </a:ext>
              </a:extLst>
            </p:cNvPr>
            <p:cNvPicPr>
              <a:picLocks noChangeAspect="1"/>
            </p:cNvPicPr>
            <p:nvPr/>
          </p:nvPicPr>
          <p:blipFill>
            <a:blip r:embed="rId6"/>
            <a:srcRect l="6428" t="90604" r="7238" b="4954"/>
            <a:stretch>
              <a:fillRect/>
            </a:stretch>
          </p:blipFill>
          <p:spPr>
            <a:xfrm>
              <a:off x="25814" y="9998775"/>
              <a:ext cx="7530686" cy="548673"/>
            </a:xfrm>
            <a:prstGeom prst="rect">
              <a:avLst/>
            </a:prstGeom>
          </p:spPr>
        </p:pic>
        <p:sp>
          <p:nvSpPr>
            <p:cNvPr id="19" name="object 6">
              <a:extLst>
                <a:ext uri="{FF2B5EF4-FFF2-40B4-BE49-F238E27FC236}">
                  <a16:creationId xmlns:a16="http://schemas.microsoft.com/office/drawing/2014/main" id="{9E41A0CB-50DE-3C93-29BD-676189D09EE3}"/>
                </a:ext>
              </a:extLst>
            </p:cNvPr>
            <p:cNvSpPr/>
            <p:nvPr/>
          </p:nvSpPr>
          <p:spPr>
            <a:xfrm flipV="1">
              <a:off x="0" y="9865915"/>
              <a:ext cx="7556500" cy="72976"/>
            </a:xfrm>
            <a:custGeom>
              <a:avLst/>
              <a:gdLst/>
              <a:ahLst/>
              <a:cxnLst/>
              <a:rect l="l" t="t" r="r" b="b"/>
              <a:pathLst>
                <a:path w="7543800">
                  <a:moveTo>
                    <a:pt x="0" y="0"/>
                  </a:moveTo>
                  <a:lnTo>
                    <a:pt x="7543800" y="0"/>
                  </a:lnTo>
                </a:path>
              </a:pathLst>
            </a:custGeom>
            <a:ln w="38100">
              <a:solidFill>
                <a:srgbClr val="DA232A"/>
              </a:solidFill>
            </a:ln>
          </p:spPr>
          <p:txBody>
            <a:bodyPr wrap="square" lIns="0" tIns="0" rIns="0" bIns="0" rtlCol="0"/>
            <a:lstStyle/>
            <a:p>
              <a:endParaRPr/>
            </a:p>
          </p:txBody>
        </p:sp>
        <p:pic>
          <p:nvPicPr>
            <p:cNvPr id="20" name="Picture 19">
              <a:extLst>
                <a:ext uri="{FF2B5EF4-FFF2-40B4-BE49-F238E27FC236}">
                  <a16:creationId xmlns:a16="http://schemas.microsoft.com/office/drawing/2014/main" id="{EE082BE2-9FD0-4A1E-C547-35A09087DDC6}"/>
                </a:ext>
              </a:extLst>
            </p:cNvPr>
            <p:cNvPicPr>
              <a:picLocks noChangeAspect="1"/>
            </p:cNvPicPr>
            <p:nvPr/>
          </p:nvPicPr>
          <p:blipFill>
            <a:blip r:embed="rId7"/>
            <a:stretch>
              <a:fillRect/>
            </a:stretch>
          </p:blipFill>
          <p:spPr>
            <a:xfrm>
              <a:off x="4692650" y="10095902"/>
              <a:ext cx="990600" cy="33452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2"/>
                                        </p:tgtEl>
                                        <p:attrNameLst>
                                          <p:attrName>style.visibility</p:attrName>
                                        </p:attrNameLst>
                                      </p:cBhvr>
                                      <p:to>
                                        <p:strVal val="visible"/>
                                      </p:to>
                                    </p:set>
                                    <p:animEffect transition="in" filter="fade">
                                      <p:cBhvr>
                                        <p:cTn id="10" dur="700"/>
                                        <p:tgtEl>
                                          <p:spTgt spid="12"/>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700"/>
                                        <p:tgtEl>
                                          <p:spTgt spid="13"/>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15"/>
                                        </p:tgtEl>
                                        <p:attrNameLst>
                                          <p:attrName>style.visibility</p:attrName>
                                        </p:attrNameLst>
                                      </p:cBhvr>
                                      <p:to>
                                        <p:strVal val="visible"/>
                                      </p:to>
                                    </p:set>
                                    <p:animEffect transition="in" filter="fade">
                                      <p:cBhvr>
                                        <p:cTn id="16" dur="700"/>
                                        <p:tgtEl>
                                          <p:spTgt spid="15"/>
                                        </p:tgtEl>
                                      </p:cBhvr>
                                    </p:animEffect>
                                  </p:childTnLst>
                                </p:cTn>
                              </p:par>
                              <p:par>
                                <p:cTn id="17" presetID="10" presetClass="entr" presetSubtype="0" fill="hold" grpId="0" nodeType="withEffect">
                                  <p:stCondLst>
                                    <p:cond delay="1000"/>
                                  </p:stCondLst>
                                  <p:iterate>
                                    <p:tmPct val="10000"/>
                                  </p:iterate>
                                  <p:childTnLst>
                                    <p:set>
                                      <p:cBhvr>
                                        <p:cTn id="18" dur="1" fill="hold">
                                          <p:stCondLst>
                                            <p:cond delay="0"/>
                                          </p:stCondLst>
                                        </p:cTn>
                                        <p:tgtEl>
                                          <p:spTgt spid="14"/>
                                        </p:tgtEl>
                                        <p:attrNameLst>
                                          <p:attrName>style.visibility</p:attrName>
                                        </p:attrNameLst>
                                      </p:cBhvr>
                                      <p:to>
                                        <p:strVal val="visible"/>
                                      </p:to>
                                    </p:set>
                                    <p:animEffect transition="in" filter="fade">
                                      <p:cBhvr>
                                        <p:cTn id="19"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211FE8-C255-9DE0-41C7-F1960B350B40}"/>
            </a:ext>
          </a:extLst>
        </p:cNvPr>
        <p:cNvGrpSpPr/>
        <p:nvPr/>
      </p:nvGrpSpPr>
      <p:grpSpPr>
        <a:xfrm>
          <a:off x="0" y="0"/>
          <a:ext cx="0" cy="0"/>
          <a:chOff x="0" y="0"/>
          <a:chExt cx="0" cy="0"/>
        </a:xfrm>
      </p:grpSpPr>
      <p:sp>
        <p:nvSpPr>
          <p:cNvPr id="25" name="Title 1">
            <a:extLst>
              <a:ext uri="{FF2B5EF4-FFF2-40B4-BE49-F238E27FC236}">
                <a16:creationId xmlns:a16="http://schemas.microsoft.com/office/drawing/2014/main" id="{0B9CD74F-3818-D3A5-7789-BA00A5D02D2B}"/>
              </a:ext>
            </a:extLst>
          </p:cNvPr>
          <p:cNvSpPr txBox="1"/>
          <p:nvPr/>
        </p:nvSpPr>
        <p:spPr>
          <a:xfrm>
            <a:off x="1622779" y="-63500"/>
            <a:ext cx="4271110" cy="1046976"/>
          </a:xfrm>
          <a:prstGeom prst="rect">
            <a:avLst/>
          </a:prstGeom>
        </p:spPr>
        <p:txBody>
          <a:bodyPr vert="horz" lIns="91440" tIns="45720" rIns="91440" bIns="45720" rtlCol="0" anchor="ctr">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r>
              <a:rPr lang="en-GB" sz="2200" b="1" dirty="0">
                <a:latin typeface="Helvetica LT Pro" panose="020B0504020202020204" pitchFamily="34" charset="0"/>
              </a:rPr>
              <a:t>Craigmillar Court </a:t>
            </a:r>
          </a:p>
          <a:p>
            <a:r>
              <a:rPr lang="en-GB" sz="2200" b="1" dirty="0">
                <a:latin typeface="Helvetica LT Pro" panose="020B0504020202020204" pitchFamily="34" charset="0"/>
              </a:rPr>
              <a:t>and </a:t>
            </a:r>
            <a:r>
              <a:rPr lang="en-GB" sz="2200" b="1" dirty="0" err="1">
                <a:latin typeface="Helvetica LT Pro" panose="020B0504020202020204" pitchFamily="34" charset="0"/>
              </a:rPr>
              <a:t>Peffermill</a:t>
            </a:r>
            <a:r>
              <a:rPr lang="en-GB" sz="2200" b="1" dirty="0">
                <a:latin typeface="Helvetica LT Pro" panose="020B0504020202020204" pitchFamily="34" charset="0"/>
              </a:rPr>
              <a:t> Court</a:t>
            </a:r>
          </a:p>
        </p:txBody>
      </p:sp>
      <p:sp>
        <p:nvSpPr>
          <p:cNvPr id="29" name="TextBox 28">
            <a:extLst>
              <a:ext uri="{FF2B5EF4-FFF2-40B4-BE49-F238E27FC236}">
                <a16:creationId xmlns:a16="http://schemas.microsoft.com/office/drawing/2014/main" id="{FAFBCDBA-14E3-B9B6-CF9B-71487F2788C0}"/>
              </a:ext>
            </a:extLst>
          </p:cNvPr>
          <p:cNvSpPr txBox="1"/>
          <p:nvPr/>
        </p:nvSpPr>
        <p:spPr>
          <a:xfrm>
            <a:off x="355600" y="1384300"/>
            <a:ext cx="3231948" cy="7998793"/>
          </a:xfrm>
          <a:prstGeom prst="rect">
            <a:avLst/>
          </a:prstGeom>
          <a:noFill/>
        </p:spPr>
        <p:txBody>
          <a:bodyPr wrap="square">
            <a:spAutoFit/>
          </a:bodyPr>
          <a:lstStyle/>
          <a:p>
            <a:pPr>
              <a:lnSpc>
                <a:spcPct val="110000"/>
              </a:lnSpc>
            </a:pPr>
            <a:r>
              <a:rPr lang="en-GB" sz="1200" b="1" dirty="0">
                <a:latin typeface="Helvetica LT Pro" panose="020B0504020202020204" pitchFamily="34" charset="0"/>
              </a:rPr>
              <a:t>Site set up and temporary car park</a:t>
            </a:r>
            <a:endParaRPr lang="en-GB" sz="1200" dirty="0">
              <a:latin typeface="Helvetica LT Pro" panose="020B0504020202020204" pitchFamily="34" charset="0"/>
            </a:endParaRPr>
          </a:p>
          <a:p>
            <a:pPr algn="just" fontAlgn="t">
              <a:lnSpc>
                <a:spcPct val="110000"/>
              </a:lnSpc>
            </a:pPr>
            <a:r>
              <a:rPr lang="en-GB" sz="1200" dirty="0">
                <a:solidFill>
                  <a:schemeClr val="tx1"/>
                </a:solidFill>
                <a:latin typeface="Helvetica LT Pro" panose="020B0504020202020204" pitchFamily="34" charset="0"/>
              </a:rPr>
              <a:t>Start: June 2026</a:t>
            </a:r>
          </a:p>
          <a:p>
            <a:pPr algn="just" fontAlgn="t">
              <a:lnSpc>
                <a:spcPct val="110000"/>
              </a:lnSpc>
            </a:pPr>
            <a:r>
              <a:rPr lang="en-GB" sz="1200" dirty="0">
                <a:solidFill>
                  <a:schemeClr val="tx1"/>
                </a:solidFill>
                <a:latin typeface="Helvetica LT Pro" panose="020B0504020202020204" pitchFamily="34" charset="0"/>
              </a:rPr>
              <a:t>Complete: July 2026</a:t>
            </a:r>
          </a:p>
          <a:p>
            <a:pPr algn="just" fontAlgn="t">
              <a:lnSpc>
                <a:spcPct val="110000"/>
              </a:lnSpc>
            </a:pPr>
            <a:endParaRPr lang="en-GB" sz="1200" dirty="0">
              <a:solidFill>
                <a:schemeClr val="tx1"/>
              </a:solidFill>
              <a:latin typeface="Helvetica LT Pro" panose="020B0504020202020204" pitchFamily="34" charset="0"/>
            </a:endParaRPr>
          </a:p>
          <a:p>
            <a:pPr algn="just">
              <a:lnSpc>
                <a:spcPct val="110000"/>
              </a:lnSpc>
            </a:pPr>
            <a:r>
              <a:rPr lang="en-GB" sz="1200" dirty="0">
                <a:latin typeface="Helvetica LT Pro" panose="020B0504020202020204" pitchFamily="34" charset="0"/>
              </a:rPr>
              <a:t>We’ll begin the first stage of work in June when we start setting up the site. This will involve putting up safety fencing around the buildings to keep everyone safe while work is being done. </a:t>
            </a:r>
          </a:p>
          <a:p>
            <a:pPr algn="just">
              <a:lnSpc>
                <a:spcPct val="110000"/>
              </a:lnSpc>
            </a:pPr>
            <a:endParaRPr lang="en-GB" sz="1200" dirty="0">
              <a:latin typeface="Helvetica LT Pro" panose="020B0504020202020204" pitchFamily="34" charset="0"/>
            </a:endParaRPr>
          </a:p>
          <a:p>
            <a:pPr>
              <a:lnSpc>
                <a:spcPct val="110000"/>
              </a:lnSpc>
            </a:pPr>
            <a:r>
              <a:rPr lang="en-GB" sz="1200" dirty="0">
                <a:latin typeface="Helvetica LT Pro" panose="020B0504020202020204" pitchFamily="34" charset="0"/>
              </a:rPr>
              <a:t>During this time, the rear entrances to each block will be closed but you’ll still be able to use the main doors for access. </a:t>
            </a:r>
          </a:p>
          <a:p>
            <a:pPr>
              <a:lnSpc>
                <a:spcPct val="110000"/>
              </a:lnSpc>
            </a:pPr>
            <a:endParaRPr lang="en-GB" sz="1200" dirty="0">
              <a:latin typeface="Helvetica LT Pro" panose="020B0504020202020204" pitchFamily="34" charset="0"/>
            </a:endParaRPr>
          </a:p>
          <a:p>
            <a:pPr>
              <a:lnSpc>
                <a:spcPct val="110000"/>
              </a:lnSpc>
            </a:pPr>
            <a:r>
              <a:rPr lang="en-GB" sz="1200" dirty="0">
                <a:latin typeface="Helvetica LT Pro" panose="020B0504020202020204" pitchFamily="34" charset="0"/>
              </a:rPr>
              <a:t>Our site office will be set up in the car park near </a:t>
            </a:r>
            <a:r>
              <a:rPr lang="en-GB" sz="1200" dirty="0" err="1">
                <a:latin typeface="Helvetica LT Pro" panose="020B0504020202020204" pitchFamily="34" charset="0"/>
              </a:rPr>
              <a:t>Peffermill</a:t>
            </a:r>
            <a:r>
              <a:rPr lang="en-GB" sz="1200" dirty="0">
                <a:latin typeface="Helvetica LT Pro" panose="020B0504020202020204" pitchFamily="34" charset="0"/>
              </a:rPr>
              <a:t> Court. Unfortunately, this means we’ll need to use some of the existing parking spaces, but we’ll create an additional temporary car park for residents on the grass area next to the school. You can see the plans for this overleaf.</a:t>
            </a:r>
          </a:p>
          <a:p>
            <a:pPr algn="just">
              <a:lnSpc>
                <a:spcPct val="110000"/>
              </a:lnSpc>
            </a:pPr>
            <a:endParaRPr lang="en-GB" sz="1200" dirty="0">
              <a:latin typeface="Helvetica LT Pro" panose="020B0504020202020204" pitchFamily="34" charset="0"/>
            </a:endParaRPr>
          </a:p>
          <a:p>
            <a:pPr algn="just" defTabSz="755934">
              <a:lnSpc>
                <a:spcPct val="110000"/>
              </a:lnSpc>
              <a:spcBef>
                <a:spcPct val="0"/>
              </a:spcBef>
            </a:pPr>
            <a:r>
              <a:rPr lang="en-GB" sz="1200" b="1" dirty="0">
                <a:latin typeface="Helvetica LT Pro" panose="020B0504020202020204" pitchFamily="34" charset="0"/>
              </a:rPr>
              <a:t>New lifts</a:t>
            </a:r>
          </a:p>
          <a:p>
            <a:pPr algn="just" defTabSz="755934" fontAlgn="t">
              <a:lnSpc>
                <a:spcPct val="110000"/>
              </a:lnSpc>
              <a:spcBef>
                <a:spcPct val="0"/>
              </a:spcBef>
            </a:pPr>
            <a:r>
              <a:rPr lang="en-GB" sz="1200" dirty="0">
                <a:solidFill>
                  <a:schemeClr val="tx1"/>
                </a:solidFill>
                <a:latin typeface="Helvetica LT Pro" panose="020B0504020202020204" pitchFamily="34" charset="0"/>
              </a:rPr>
              <a:t>Start: August 2026</a:t>
            </a:r>
          </a:p>
          <a:p>
            <a:pPr algn="just" defTabSz="755934" fontAlgn="t">
              <a:lnSpc>
                <a:spcPct val="110000"/>
              </a:lnSpc>
              <a:spcBef>
                <a:spcPct val="0"/>
              </a:spcBef>
            </a:pPr>
            <a:r>
              <a:rPr lang="en-GB" sz="1200" dirty="0">
                <a:solidFill>
                  <a:schemeClr val="tx1"/>
                </a:solidFill>
                <a:latin typeface="Helvetica LT Pro" panose="020B0504020202020204" pitchFamily="34" charset="0"/>
              </a:rPr>
              <a:t>Complete: September 2027</a:t>
            </a:r>
          </a:p>
          <a:p>
            <a:pPr algn="just" defTabSz="755934" fontAlgn="t">
              <a:lnSpc>
                <a:spcPct val="110000"/>
              </a:lnSpc>
              <a:spcBef>
                <a:spcPct val="0"/>
              </a:spcBef>
            </a:pPr>
            <a:endParaRPr lang="en-GB" sz="1200" dirty="0">
              <a:solidFill>
                <a:schemeClr val="tx1"/>
              </a:solidFill>
              <a:latin typeface="Helvetica LT Pro" panose="020B0504020202020204" pitchFamily="34" charset="0"/>
            </a:endParaRPr>
          </a:p>
          <a:p>
            <a:pPr algn="just" defTabSz="755934">
              <a:lnSpc>
                <a:spcPct val="110000"/>
              </a:lnSpc>
              <a:spcBef>
                <a:spcPct val="0"/>
              </a:spcBef>
            </a:pPr>
            <a:r>
              <a:rPr lang="en-GB" sz="1200" dirty="0">
                <a:latin typeface="Helvetica LT Pro" panose="020B0504020202020204" pitchFamily="34" charset="0"/>
              </a:rPr>
              <a:t>In August, we’ll begin replacing the existing lifts with brand new ones. These new lifts will stop on every floor, including the top floor, and one of them will also be designed so it can be used by firefighters in an emergency.</a:t>
            </a:r>
          </a:p>
          <a:p>
            <a:pPr algn="just" defTabSz="755934">
              <a:lnSpc>
                <a:spcPct val="110000"/>
              </a:lnSpc>
              <a:spcBef>
                <a:spcPct val="0"/>
              </a:spcBef>
            </a:pPr>
            <a:endParaRPr lang="en-GB" sz="1200" dirty="0">
              <a:latin typeface="Helvetica LT Pro" panose="020B0504020202020204" pitchFamily="34" charset="0"/>
            </a:endParaRPr>
          </a:p>
          <a:p>
            <a:pPr algn="just" defTabSz="755934">
              <a:lnSpc>
                <a:spcPct val="110000"/>
              </a:lnSpc>
              <a:spcBef>
                <a:spcPct val="0"/>
              </a:spcBef>
            </a:pPr>
            <a:r>
              <a:rPr lang="en-GB" sz="1200" dirty="0">
                <a:latin typeface="Helvetica LT Pro" panose="020B0504020202020204" pitchFamily="34" charset="0"/>
              </a:rPr>
              <a:t>You’ll not be able to use either of the existing lifts while we’re replacing them however, we’ll install a temporary one that you can use. It will be fixed to the outside of the blocks and will look similar to the one shown in image 1.1.</a:t>
            </a:r>
          </a:p>
        </p:txBody>
      </p:sp>
      <p:pic>
        <p:nvPicPr>
          <p:cNvPr id="31" name="Picture 30">
            <a:extLst>
              <a:ext uri="{FF2B5EF4-FFF2-40B4-BE49-F238E27FC236}">
                <a16:creationId xmlns:a16="http://schemas.microsoft.com/office/drawing/2014/main" id="{30FB04E0-249B-EAC8-2240-4BFC042649EE}"/>
              </a:ext>
            </a:extLst>
          </p:cNvPr>
          <p:cNvPicPr>
            <a:picLocks noChangeAspect="1"/>
          </p:cNvPicPr>
          <p:nvPr/>
        </p:nvPicPr>
        <p:blipFill>
          <a:blip r:embed="rId3"/>
          <a:stretch>
            <a:fillRect/>
          </a:stretch>
        </p:blipFill>
        <p:spPr>
          <a:xfrm>
            <a:off x="4241885" y="1423018"/>
            <a:ext cx="2295052" cy="2161904"/>
          </a:xfrm>
          <a:prstGeom prst="rect">
            <a:avLst/>
          </a:prstGeom>
          <a:ln>
            <a:solidFill>
              <a:schemeClr val="tx1"/>
            </a:solidFill>
          </a:ln>
        </p:spPr>
      </p:pic>
      <p:grpSp>
        <p:nvGrpSpPr>
          <p:cNvPr id="7" name="Group 6">
            <a:extLst>
              <a:ext uri="{FF2B5EF4-FFF2-40B4-BE49-F238E27FC236}">
                <a16:creationId xmlns:a16="http://schemas.microsoft.com/office/drawing/2014/main" id="{4844C2AC-D83C-46C8-DD1C-F729181A6D1E}"/>
              </a:ext>
            </a:extLst>
          </p:cNvPr>
          <p:cNvGrpSpPr/>
          <p:nvPr/>
        </p:nvGrpSpPr>
        <p:grpSpPr>
          <a:xfrm>
            <a:off x="0" y="9865915"/>
            <a:ext cx="7556500" cy="681533"/>
            <a:chOff x="0" y="9865915"/>
            <a:chExt cx="7556500" cy="681533"/>
          </a:xfrm>
        </p:grpSpPr>
        <p:pic>
          <p:nvPicPr>
            <p:cNvPr id="36" name="Picture 35" descr="A close-up of a paper&#10;&#10;AI-generated content may be incorrect.">
              <a:extLst>
                <a:ext uri="{FF2B5EF4-FFF2-40B4-BE49-F238E27FC236}">
                  <a16:creationId xmlns:a16="http://schemas.microsoft.com/office/drawing/2014/main" id="{84B80C01-B71F-1407-1185-E586463C1AE1}"/>
                </a:ext>
              </a:extLst>
            </p:cNvPr>
            <p:cNvPicPr>
              <a:picLocks noChangeAspect="1"/>
            </p:cNvPicPr>
            <p:nvPr/>
          </p:nvPicPr>
          <p:blipFill>
            <a:blip r:embed="rId4"/>
            <a:srcRect l="6428" t="90604" r="7238" b="4954"/>
            <a:stretch>
              <a:fillRect/>
            </a:stretch>
          </p:blipFill>
          <p:spPr>
            <a:xfrm>
              <a:off x="25814" y="9998775"/>
              <a:ext cx="7530686" cy="548673"/>
            </a:xfrm>
            <a:prstGeom prst="rect">
              <a:avLst/>
            </a:prstGeom>
          </p:spPr>
        </p:pic>
        <p:sp>
          <p:nvSpPr>
            <p:cNvPr id="37" name="object 6">
              <a:extLst>
                <a:ext uri="{FF2B5EF4-FFF2-40B4-BE49-F238E27FC236}">
                  <a16:creationId xmlns:a16="http://schemas.microsoft.com/office/drawing/2014/main" id="{C39CF0A7-BAC4-7F42-F1F0-A66F5F027B56}"/>
                </a:ext>
              </a:extLst>
            </p:cNvPr>
            <p:cNvSpPr/>
            <p:nvPr/>
          </p:nvSpPr>
          <p:spPr>
            <a:xfrm flipV="1">
              <a:off x="0" y="9865915"/>
              <a:ext cx="7556500" cy="72976"/>
            </a:xfrm>
            <a:custGeom>
              <a:avLst/>
              <a:gdLst/>
              <a:ahLst/>
              <a:cxnLst/>
              <a:rect l="l" t="t" r="r" b="b"/>
              <a:pathLst>
                <a:path w="7543800">
                  <a:moveTo>
                    <a:pt x="0" y="0"/>
                  </a:moveTo>
                  <a:lnTo>
                    <a:pt x="7543800" y="0"/>
                  </a:lnTo>
                </a:path>
              </a:pathLst>
            </a:custGeom>
            <a:ln w="38100">
              <a:solidFill>
                <a:srgbClr val="DA232A"/>
              </a:solidFill>
            </a:ln>
          </p:spPr>
          <p:txBody>
            <a:bodyPr wrap="square" lIns="0" tIns="0" rIns="0" bIns="0" rtlCol="0"/>
            <a:lstStyle/>
            <a:p>
              <a:endParaRPr/>
            </a:p>
          </p:txBody>
        </p:sp>
        <p:pic>
          <p:nvPicPr>
            <p:cNvPr id="3" name="Picture 2">
              <a:extLst>
                <a:ext uri="{FF2B5EF4-FFF2-40B4-BE49-F238E27FC236}">
                  <a16:creationId xmlns:a16="http://schemas.microsoft.com/office/drawing/2014/main" id="{71185D2D-7361-B821-DFC4-3E6811A2794F}"/>
                </a:ext>
              </a:extLst>
            </p:cNvPr>
            <p:cNvPicPr>
              <a:picLocks noChangeAspect="1"/>
            </p:cNvPicPr>
            <p:nvPr/>
          </p:nvPicPr>
          <p:blipFill>
            <a:blip r:embed="rId5"/>
            <a:stretch>
              <a:fillRect/>
            </a:stretch>
          </p:blipFill>
          <p:spPr>
            <a:xfrm>
              <a:off x="4692650" y="10095902"/>
              <a:ext cx="990600" cy="334528"/>
            </a:xfrm>
            <a:prstGeom prst="rect">
              <a:avLst/>
            </a:prstGeom>
          </p:spPr>
        </p:pic>
      </p:grpSp>
      <p:pic>
        <p:nvPicPr>
          <p:cNvPr id="8" name="object 5">
            <a:extLst>
              <a:ext uri="{FF2B5EF4-FFF2-40B4-BE49-F238E27FC236}">
                <a16:creationId xmlns:a16="http://schemas.microsoft.com/office/drawing/2014/main" id="{09E1C863-3173-94F1-010E-0A4A8EF9D964}"/>
              </a:ext>
            </a:extLst>
          </p:cNvPr>
          <p:cNvPicPr>
            <a:picLocks noChangeAspect="1"/>
          </p:cNvPicPr>
          <p:nvPr/>
        </p:nvPicPr>
        <p:blipFill>
          <a:blip r:embed="rId6" cstate="print"/>
          <a:stretch>
            <a:fillRect/>
          </a:stretch>
        </p:blipFill>
        <p:spPr>
          <a:xfrm>
            <a:off x="120650" y="235509"/>
            <a:ext cx="1659684" cy="623322"/>
          </a:xfrm>
          <a:prstGeom prst="rect">
            <a:avLst/>
          </a:prstGeom>
        </p:spPr>
      </p:pic>
      <p:sp>
        <p:nvSpPr>
          <p:cNvPr id="9" name="object 6">
            <a:extLst>
              <a:ext uri="{FF2B5EF4-FFF2-40B4-BE49-F238E27FC236}">
                <a16:creationId xmlns:a16="http://schemas.microsoft.com/office/drawing/2014/main" id="{72600EAD-13A8-A1AC-7CBB-6EB8956C7B49}"/>
              </a:ext>
            </a:extLst>
          </p:cNvPr>
          <p:cNvSpPr/>
          <p:nvPr/>
        </p:nvSpPr>
        <p:spPr>
          <a:xfrm flipV="1">
            <a:off x="0" y="1030928"/>
            <a:ext cx="7556500" cy="72976"/>
          </a:xfrm>
          <a:custGeom>
            <a:avLst/>
            <a:gdLst/>
            <a:ahLst/>
            <a:cxnLst/>
            <a:rect l="l" t="t" r="r" b="b"/>
            <a:pathLst>
              <a:path w="7543800">
                <a:moveTo>
                  <a:pt x="0" y="0"/>
                </a:moveTo>
                <a:lnTo>
                  <a:pt x="7543800" y="0"/>
                </a:lnTo>
              </a:path>
            </a:pathLst>
          </a:custGeom>
          <a:ln w="38100">
            <a:solidFill>
              <a:srgbClr val="DA232A"/>
            </a:solidFill>
          </a:ln>
        </p:spPr>
        <p:txBody>
          <a:bodyPr wrap="square" lIns="0" tIns="0" rIns="0" bIns="0" rtlCol="0"/>
          <a:lstStyle/>
          <a:p>
            <a:endParaRPr/>
          </a:p>
        </p:txBody>
      </p:sp>
      <p:pic>
        <p:nvPicPr>
          <p:cNvPr id="10" name="Picture 9">
            <a:extLst>
              <a:ext uri="{FF2B5EF4-FFF2-40B4-BE49-F238E27FC236}">
                <a16:creationId xmlns:a16="http://schemas.microsoft.com/office/drawing/2014/main" id="{BD6745C1-9D60-E8C4-3789-8BBFEF7647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459" y="336303"/>
            <a:ext cx="1969391" cy="416602"/>
          </a:xfrm>
          <a:prstGeom prst="rect">
            <a:avLst/>
          </a:prstGeom>
        </p:spPr>
      </p:pic>
      <p:sp>
        <p:nvSpPr>
          <p:cNvPr id="11" name="Title 1">
            <a:extLst>
              <a:ext uri="{FF2B5EF4-FFF2-40B4-BE49-F238E27FC236}">
                <a16:creationId xmlns:a16="http://schemas.microsoft.com/office/drawing/2014/main" id="{89765A04-4BBB-F06D-C826-6EEA9AE08C5C}"/>
              </a:ext>
            </a:extLst>
          </p:cNvPr>
          <p:cNvSpPr txBox="1"/>
          <p:nvPr/>
        </p:nvSpPr>
        <p:spPr>
          <a:xfrm>
            <a:off x="392078" y="9561531"/>
            <a:ext cx="2962343" cy="512123"/>
          </a:xfrm>
          <a:prstGeom prst="rect">
            <a:avLst/>
          </a:prstGeom>
        </p:spPr>
        <p:txBody>
          <a:bodyPr vert="horz" lIns="91440" tIns="45720" rIns="91440" bIns="45720" rtlCol="0" anchor="ctr">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r>
              <a:rPr lang="en-GB" sz="1600" b="1" dirty="0">
                <a:solidFill>
                  <a:schemeClr val="bg1">
                    <a:lumMod val="65000"/>
                  </a:schemeClr>
                </a:solidFill>
                <a:latin typeface="Helvetica LT Pro" panose="020B0504020202020204" pitchFamily="34" charset="0"/>
              </a:rPr>
              <a:t>PARTNERS</a:t>
            </a:r>
          </a:p>
        </p:txBody>
      </p:sp>
      <p:sp>
        <p:nvSpPr>
          <p:cNvPr id="5" name="TextBox 4">
            <a:extLst>
              <a:ext uri="{FF2B5EF4-FFF2-40B4-BE49-F238E27FC236}">
                <a16:creationId xmlns:a16="http://schemas.microsoft.com/office/drawing/2014/main" id="{4F58D386-5A80-3A45-F629-09E387821A3E}"/>
              </a:ext>
            </a:extLst>
          </p:cNvPr>
          <p:cNvSpPr txBox="1"/>
          <p:nvPr/>
        </p:nvSpPr>
        <p:spPr>
          <a:xfrm>
            <a:off x="4241885" y="3594100"/>
            <a:ext cx="1224574" cy="300531"/>
          </a:xfrm>
          <a:prstGeom prst="rect">
            <a:avLst/>
          </a:prstGeom>
          <a:noFill/>
        </p:spPr>
        <p:txBody>
          <a:bodyPr wrap="square">
            <a:spAutoFit/>
          </a:bodyPr>
          <a:lstStyle/>
          <a:p>
            <a:pPr algn="just" defTabSz="755934">
              <a:lnSpc>
                <a:spcPct val="125000"/>
              </a:lnSpc>
              <a:spcBef>
                <a:spcPct val="0"/>
              </a:spcBef>
            </a:pPr>
            <a:r>
              <a:rPr lang="en-GB" sz="1200" b="1" dirty="0">
                <a:latin typeface="Helvetica LT Pro" panose="020B0504020202020204" pitchFamily="34" charset="0"/>
                <a:ea typeface="+mj-ea"/>
                <a:cs typeface="+mj-cs"/>
              </a:rPr>
              <a:t>Image 1.1</a:t>
            </a:r>
            <a:endParaRPr lang="en-GB" sz="1200" dirty="0">
              <a:latin typeface="Helvetica LT Pro" panose="020B0504020202020204" pitchFamily="34" charset="0"/>
              <a:ea typeface="+mj-ea"/>
              <a:cs typeface="+mj-cs"/>
            </a:endParaRPr>
          </a:p>
        </p:txBody>
      </p:sp>
      <p:sp>
        <p:nvSpPr>
          <p:cNvPr id="12" name="TextBox 11">
            <a:extLst>
              <a:ext uri="{FF2B5EF4-FFF2-40B4-BE49-F238E27FC236}">
                <a16:creationId xmlns:a16="http://schemas.microsoft.com/office/drawing/2014/main" id="{3E1633DC-E867-2988-4D71-6629DDE82C62}"/>
              </a:ext>
            </a:extLst>
          </p:cNvPr>
          <p:cNvSpPr txBox="1"/>
          <p:nvPr/>
        </p:nvSpPr>
        <p:spPr>
          <a:xfrm>
            <a:off x="3758334" y="3898900"/>
            <a:ext cx="3262153" cy="2107949"/>
          </a:xfrm>
          <a:prstGeom prst="rect">
            <a:avLst/>
          </a:prstGeom>
          <a:noFill/>
        </p:spPr>
        <p:txBody>
          <a:bodyPr wrap="square">
            <a:spAutoFit/>
          </a:bodyPr>
          <a:lstStyle>
            <a:defPPr>
              <a:defRPr kern="0"/>
            </a:defPPr>
            <a:lvl1pPr>
              <a:lnSpc>
                <a:spcPct val="110000"/>
              </a:lnSpc>
              <a:defRPr sz="1200" b="1">
                <a:latin typeface="Helvetica LT Pro" panose="020B0504020202020204" pitchFamily="34" charset="0"/>
              </a:defRPr>
            </a:lvl1pPr>
          </a:lstStyle>
          <a:p>
            <a:r>
              <a:rPr lang="en-GB" dirty="0"/>
              <a:t>Outdoor improvements</a:t>
            </a:r>
          </a:p>
          <a:p>
            <a:r>
              <a:rPr lang="en-GB" b="0" dirty="0"/>
              <a:t>Start Date: August 2026</a:t>
            </a:r>
          </a:p>
          <a:p>
            <a:r>
              <a:rPr lang="en-GB" b="0" dirty="0"/>
              <a:t>Completion Date: November 2027</a:t>
            </a:r>
          </a:p>
          <a:p>
            <a:endParaRPr lang="en-GB" b="0" dirty="0"/>
          </a:p>
          <a:p>
            <a:r>
              <a:rPr lang="en-GB" b="0" dirty="0"/>
              <a:t>We have plans to improve the outside areas of the blocks including upgrades to walkways, parking areas, road surfaces and the playground. So these works can be done safely, some areas will need to be temporarily closed from time to time. </a:t>
            </a:r>
          </a:p>
        </p:txBody>
      </p:sp>
      <p:sp>
        <p:nvSpPr>
          <p:cNvPr id="13" name="TextBox 12">
            <a:extLst>
              <a:ext uri="{FF2B5EF4-FFF2-40B4-BE49-F238E27FC236}">
                <a16:creationId xmlns:a16="http://schemas.microsoft.com/office/drawing/2014/main" id="{36CEC46B-A0E4-9C0F-24BD-DA03C46DFCD6}"/>
              </a:ext>
            </a:extLst>
          </p:cNvPr>
          <p:cNvSpPr txBox="1"/>
          <p:nvPr/>
        </p:nvSpPr>
        <p:spPr>
          <a:xfrm>
            <a:off x="3738546" y="6022621"/>
            <a:ext cx="3189439" cy="4545540"/>
          </a:xfrm>
          <a:prstGeom prst="rect">
            <a:avLst/>
          </a:prstGeom>
          <a:noFill/>
        </p:spPr>
        <p:txBody>
          <a:bodyPr wrap="square">
            <a:spAutoFit/>
          </a:bodyPr>
          <a:lstStyle/>
          <a:p>
            <a:pPr indent="0" defTabSz="755934">
              <a:lnSpc>
                <a:spcPct val="110000"/>
              </a:lnSpc>
              <a:spcBef>
                <a:spcPct val="0"/>
              </a:spcBef>
            </a:pPr>
            <a:r>
              <a:rPr lang="en-GB" sz="1200" b="1" dirty="0">
                <a:latin typeface="Helvetica LT Pro" panose="020B0504020202020204" pitchFamily="34" charset="0"/>
                <a:ea typeface="+mj-ea"/>
                <a:cs typeface="+mj-cs"/>
              </a:rPr>
              <a:t>Temporary flat moves for new kitchens, bathrooms and front doors</a:t>
            </a:r>
          </a:p>
          <a:p>
            <a:pPr indent="0" algn="just" defTabSz="755934" fontAlgn="t">
              <a:lnSpc>
                <a:spcPct val="110000"/>
              </a:lnSpc>
              <a:spcBef>
                <a:spcPct val="0"/>
              </a:spcBef>
            </a:pPr>
            <a:r>
              <a:rPr lang="en-GB" sz="1200" dirty="0">
                <a:solidFill>
                  <a:schemeClr val="tx1"/>
                </a:solidFill>
                <a:latin typeface="Helvetica LT Pro" panose="020B0504020202020204" pitchFamily="34" charset="0"/>
                <a:ea typeface="+mj-ea"/>
                <a:cs typeface="+mj-cs"/>
              </a:rPr>
              <a:t>Start Date:  October 2026</a:t>
            </a:r>
          </a:p>
          <a:p>
            <a:pPr indent="0" algn="just" defTabSz="755934" fontAlgn="t">
              <a:lnSpc>
                <a:spcPct val="110000"/>
              </a:lnSpc>
              <a:spcBef>
                <a:spcPct val="0"/>
              </a:spcBef>
            </a:pPr>
            <a:r>
              <a:rPr lang="en-GB" sz="1200" dirty="0">
                <a:solidFill>
                  <a:schemeClr val="tx1"/>
                </a:solidFill>
                <a:latin typeface="Helvetica LT Pro" panose="020B0504020202020204" pitchFamily="34" charset="0"/>
                <a:ea typeface="+mj-ea"/>
                <a:cs typeface="+mj-cs"/>
              </a:rPr>
              <a:t>Completion Date: October 2028</a:t>
            </a:r>
          </a:p>
          <a:p>
            <a:pPr indent="0" algn="just" defTabSz="755934" fontAlgn="t">
              <a:lnSpc>
                <a:spcPct val="110000"/>
              </a:lnSpc>
              <a:spcBef>
                <a:spcPct val="0"/>
              </a:spcBef>
            </a:pPr>
            <a:endParaRPr lang="en-GB" sz="1200" dirty="0">
              <a:solidFill>
                <a:schemeClr val="tx1"/>
              </a:solidFill>
              <a:latin typeface="Helvetica LT Pro" panose="020B0504020202020204" pitchFamily="34" charset="0"/>
              <a:ea typeface="+mj-ea"/>
              <a:cs typeface="+mj-cs"/>
            </a:endParaRPr>
          </a:p>
          <a:p>
            <a:pPr indent="0" defTabSz="755934">
              <a:lnSpc>
                <a:spcPct val="110000"/>
              </a:lnSpc>
              <a:spcBef>
                <a:spcPct val="0"/>
              </a:spcBef>
            </a:pPr>
            <a:r>
              <a:rPr lang="en-GB" sz="1200" dirty="0">
                <a:latin typeface="Helvetica LT Pro" panose="020B0504020202020204" pitchFamily="34" charset="0"/>
              </a:rPr>
              <a:t>So we can upgrade your flat with a new front door, kitchen and bathroom, your household will need to temporarily move out of your flat and into an alternative property for approximately six weeks. </a:t>
            </a:r>
          </a:p>
          <a:p>
            <a:pPr indent="0" defTabSz="755934">
              <a:lnSpc>
                <a:spcPct val="110000"/>
              </a:lnSpc>
              <a:spcBef>
                <a:spcPct val="0"/>
              </a:spcBef>
            </a:pPr>
            <a:endParaRPr lang="en-GB" sz="1200" dirty="0">
              <a:latin typeface="Helvetica LT Pro" panose="020B0504020202020204" pitchFamily="34" charset="0"/>
            </a:endParaRPr>
          </a:p>
          <a:p>
            <a:pPr indent="0" defTabSz="755934">
              <a:lnSpc>
                <a:spcPct val="110000"/>
              </a:lnSpc>
              <a:spcBef>
                <a:spcPct val="0"/>
              </a:spcBef>
            </a:pPr>
            <a:r>
              <a:rPr lang="en-GB" sz="1200" dirty="0">
                <a:latin typeface="Helvetica LT Pro" panose="020B0504020202020204" pitchFamily="34" charset="0"/>
              </a:rPr>
              <a:t>The Council will arrange for you to move into alternative accommodation within the blocks. Both the Council and ourselves will provide you with support throughout this process. We will give you at least eight weeks notice before you need to move. The temporary accommodation cost will be covered by your normal rent payment. </a:t>
            </a:r>
          </a:p>
          <a:p>
            <a:pPr indent="0" defTabSz="755934">
              <a:lnSpc>
                <a:spcPct val="110000"/>
              </a:lnSpc>
              <a:spcBef>
                <a:spcPct val="0"/>
              </a:spcBef>
            </a:pPr>
            <a:endParaRPr lang="en-GB" sz="1200" dirty="0">
              <a:latin typeface="Helvetica LT Pro" panose="020B0504020202020204" pitchFamily="34" charset="0"/>
            </a:endParaRPr>
          </a:p>
          <a:p>
            <a:pPr indent="0" algn="just" defTabSz="755934">
              <a:lnSpc>
                <a:spcPct val="110000"/>
              </a:lnSpc>
              <a:spcBef>
                <a:spcPct val="0"/>
              </a:spcBef>
            </a:pPr>
            <a:endParaRPr lang="en-GB" sz="1200" dirty="0">
              <a:latin typeface="Helvetica LT Pro" panose="020B0504020202020204" pitchFamily="34" charset="0"/>
              <a:ea typeface="+mj-ea"/>
              <a:cs typeface="+mj-cs"/>
            </a:endParaRPr>
          </a:p>
          <a:p>
            <a:pPr indent="0" algn="just" defTabSz="755934">
              <a:lnSpc>
                <a:spcPct val="110000"/>
              </a:lnSpc>
              <a:spcBef>
                <a:spcPct val="0"/>
              </a:spcBef>
            </a:pPr>
            <a:endParaRPr lang="en-GB" sz="1200" dirty="0">
              <a:latin typeface="Helvetica LT Pro" panose="020B0504020202020204" pitchFamily="34" charset="0"/>
              <a:ea typeface="+mj-ea"/>
              <a:cs typeface="+mj-cs"/>
            </a:endParaRPr>
          </a:p>
        </p:txBody>
      </p:sp>
    </p:spTree>
    <p:extLst>
      <p:ext uri="{BB962C8B-B14F-4D97-AF65-F5344CB8AC3E}">
        <p14:creationId xmlns:p14="http://schemas.microsoft.com/office/powerpoint/2010/main" val="16133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483692-8E45-31A5-2D89-8B53A76505E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003C32A-1869-9BBC-5B09-29F85F89200D}"/>
              </a:ext>
            </a:extLst>
          </p:cNvPr>
          <p:cNvSpPr txBox="1"/>
          <p:nvPr/>
        </p:nvSpPr>
        <p:spPr>
          <a:xfrm>
            <a:off x="3758334" y="1156490"/>
            <a:ext cx="3581400" cy="3733010"/>
          </a:xfrm>
          <a:prstGeom prst="rect">
            <a:avLst/>
          </a:prstGeom>
          <a:noFill/>
        </p:spPr>
        <p:txBody>
          <a:bodyPr wrap="square">
            <a:spAutoFit/>
          </a:bodyPr>
          <a:lstStyle/>
          <a:p>
            <a:pPr marL="12700">
              <a:lnSpc>
                <a:spcPct val="110000"/>
              </a:lnSpc>
              <a:spcBef>
                <a:spcPts val="95"/>
              </a:spcBef>
            </a:pPr>
            <a:r>
              <a:rPr lang="en-GB" sz="1200" b="1" dirty="0">
                <a:latin typeface="Helvetica LT Pro" panose="020B0504020202020204" pitchFamily="34" charset="0"/>
                <a:ea typeface="+mj-ea"/>
                <a:cs typeface="+mj-cs"/>
              </a:rPr>
              <a:t>Keeping you updated</a:t>
            </a:r>
          </a:p>
          <a:p>
            <a:pPr indent="0" defTabSz="755934">
              <a:lnSpc>
                <a:spcPct val="110000"/>
              </a:lnSpc>
              <a:spcBef>
                <a:spcPct val="0"/>
              </a:spcBef>
            </a:pPr>
            <a:r>
              <a:rPr lang="en-GB" sz="1200" dirty="0">
                <a:latin typeface="Helvetica LT Pro" panose="020B0504020202020204" pitchFamily="34" charset="0"/>
              </a:rPr>
              <a:t>We understand that you may have some concerns or need further information or assistance. To help with this, we’ve appointed a full time Tenant Liaison Officer (TLO), Kai Ferries. Kai will work alongside the Council’s TLO, Wendy Malkin, and they’ll be in touch soon to introduce themselves.  </a:t>
            </a:r>
          </a:p>
          <a:p>
            <a:pPr indent="0" defTabSz="755934">
              <a:lnSpc>
                <a:spcPct val="110000"/>
              </a:lnSpc>
              <a:spcBef>
                <a:spcPct val="0"/>
              </a:spcBef>
            </a:pPr>
            <a:endParaRPr lang="en-GB" sz="1200" dirty="0">
              <a:latin typeface="Helvetica LT Pro" panose="020B0504020202020204" pitchFamily="34" charset="0"/>
            </a:endParaRPr>
          </a:p>
          <a:p>
            <a:pPr indent="0" defTabSz="755934">
              <a:lnSpc>
                <a:spcPct val="110000"/>
              </a:lnSpc>
              <a:spcBef>
                <a:spcPct val="0"/>
              </a:spcBef>
            </a:pPr>
            <a:r>
              <a:rPr lang="en-GB" sz="1200" dirty="0">
                <a:latin typeface="Helvetica LT Pro" panose="020B0504020202020204" pitchFamily="34" charset="0"/>
              </a:rPr>
              <a:t>The TLOs roles</a:t>
            </a:r>
            <a:r>
              <a:rPr lang="en-US" sz="1200" dirty="0">
                <a:latin typeface="Helvetica LT Pro" panose="020B0504020202020204"/>
                <a:ea typeface="MS Mincho" panose="02020609040205080304" pitchFamily="49" charset="-128"/>
                <a:cs typeface="Times New Roman" panose="02020603050405020304" pitchFamily="18" charset="0"/>
              </a:rPr>
              <a:t> are to make sure that the work is carried out as smoothly as possible and that all residents are kept informed, supported and listened to during the process. They’ll act as the main point of contact between all residents and the site team, making sure you have all the information you need and are comfortable during the work.</a:t>
            </a:r>
            <a:endParaRPr lang="en-GB" sz="1200" dirty="0">
              <a:latin typeface="Helvetica LT Pro" panose="020B0504020202020204" pitchFamily="34" charset="0"/>
            </a:endParaRPr>
          </a:p>
          <a:p>
            <a:pPr indent="0" algn="just" defTabSz="755934">
              <a:lnSpc>
                <a:spcPct val="110000"/>
              </a:lnSpc>
              <a:spcBef>
                <a:spcPct val="0"/>
              </a:spcBef>
            </a:pPr>
            <a:endParaRPr lang="en-GB" sz="1200" dirty="0">
              <a:latin typeface="Helvetica LT Pro" panose="020B0504020202020204" pitchFamily="34" charset="0"/>
            </a:endParaRPr>
          </a:p>
          <a:p>
            <a:pPr indent="0" algn="just" defTabSz="755934">
              <a:lnSpc>
                <a:spcPct val="110000"/>
              </a:lnSpc>
              <a:spcBef>
                <a:spcPct val="0"/>
              </a:spcBef>
            </a:pPr>
            <a:endParaRPr lang="en-GB" sz="1200" dirty="0">
              <a:latin typeface="Helvetica LT Pro" panose="020B0504020202020204" pitchFamily="34" charset="0"/>
            </a:endParaRPr>
          </a:p>
        </p:txBody>
      </p:sp>
      <p:pic>
        <p:nvPicPr>
          <p:cNvPr id="9" name="Picture 8">
            <a:extLst>
              <a:ext uri="{FF2B5EF4-FFF2-40B4-BE49-F238E27FC236}">
                <a16:creationId xmlns:a16="http://schemas.microsoft.com/office/drawing/2014/main" id="{1ACEFB6C-CDF0-B85A-FE2E-BF001747094C}"/>
              </a:ext>
            </a:extLst>
          </p:cNvPr>
          <p:cNvPicPr>
            <a:picLocks noChangeAspect="1"/>
          </p:cNvPicPr>
          <p:nvPr/>
        </p:nvPicPr>
        <p:blipFill>
          <a:blip r:embed="rId3"/>
          <a:srcRect t="7657" b="21922"/>
          <a:stretch>
            <a:fillRect/>
          </a:stretch>
        </p:blipFill>
        <p:spPr>
          <a:xfrm>
            <a:off x="4289354" y="4468011"/>
            <a:ext cx="2354205" cy="2652583"/>
          </a:xfrm>
          <a:prstGeom prst="rect">
            <a:avLst/>
          </a:prstGeom>
          <a:ln>
            <a:solidFill>
              <a:schemeClr val="tx1"/>
            </a:solidFill>
          </a:ln>
        </p:spPr>
      </p:pic>
      <p:grpSp>
        <p:nvGrpSpPr>
          <p:cNvPr id="13" name="Group 12">
            <a:extLst>
              <a:ext uri="{FF2B5EF4-FFF2-40B4-BE49-F238E27FC236}">
                <a16:creationId xmlns:a16="http://schemas.microsoft.com/office/drawing/2014/main" id="{31A4EC40-94C4-F5DD-A7F7-81548596931D}"/>
              </a:ext>
            </a:extLst>
          </p:cNvPr>
          <p:cNvGrpSpPr/>
          <p:nvPr/>
        </p:nvGrpSpPr>
        <p:grpSpPr>
          <a:xfrm>
            <a:off x="0" y="9865915"/>
            <a:ext cx="7556500" cy="681533"/>
            <a:chOff x="0" y="9865915"/>
            <a:chExt cx="7556500" cy="681533"/>
          </a:xfrm>
        </p:grpSpPr>
        <p:pic>
          <p:nvPicPr>
            <p:cNvPr id="14" name="Picture 13" descr="A close-up of a paper&#10;&#10;AI-generated content may be incorrect.">
              <a:extLst>
                <a:ext uri="{FF2B5EF4-FFF2-40B4-BE49-F238E27FC236}">
                  <a16:creationId xmlns:a16="http://schemas.microsoft.com/office/drawing/2014/main" id="{A63EB30F-AACC-B268-65D8-20F54170F5CC}"/>
                </a:ext>
              </a:extLst>
            </p:cNvPr>
            <p:cNvPicPr>
              <a:picLocks noChangeAspect="1"/>
            </p:cNvPicPr>
            <p:nvPr/>
          </p:nvPicPr>
          <p:blipFill>
            <a:blip r:embed="rId4"/>
            <a:srcRect l="6428" t="90604" r="7238" b="4954"/>
            <a:stretch>
              <a:fillRect/>
            </a:stretch>
          </p:blipFill>
          <p:spPr>
            <a:xfrm>
              <a:off x="25814" y="9998775"/>
              <a:ext cx="7530686" cy="548673"/>
            </a:xfrm>
            <a:prstGeom prst="rect">
              <a:avLst/>
            </a:prstGeom>
          </p:spPr>
        </p:pic>
        <p:sp>
          <p:nvSpPr>
            <p:cNvPr id="15" name="object 6">
              <a:extLst>
                <a:ext uri="{FF2B5EF4-FFF2-40B4-BE49-F238E27FC236}">
                  <a16:creationId xmlns:a16="http://schemas.microsoft.com/office/drawing/2014/main" id="{2AD48431-2138-FD78-B2D2-943E151AA55F}"/>
                </a:ext>
              </a:extLst>
            </p:cNvPr>
            <p:cNvSpPr/>
            <p:nvPr/>
          </p:nvSpPr>
          <p:spPr>
            <a:xfrm flipV="1">
              <a:off x="0" y="9865915"/>
              <a:ext cx="7556500" cy="72976"/>
            </a:xfrm>
            <a:custGeom>
              <a:avLst/>
              <a:gdLst/>
              <a:ahLst/>
              <a:cxnLst/>
              <a:rect l="l" t="t" r="r" b="b"/>
              <a:pathLst>
                <a:path w="7543800">
                  <a:moveTo>
                    <a:pt x="0" y="0"/>
                  </a:moveTo>
                  <a:lnTo>
                    <a:pt x="7543800" y="0"/>
                  </a:lnTo>
                </a:path>
              </a:pathLst>
            </a:custGeom>
            <a:ln w="38100">
              <a:solidFill>
                <a:srgbClr val="DA232A"/>
              </a:solidFill>
            </a:ln>
          </p:spPr>
          <p:txBody>
            <a:bodyPr wrap="square" lIns="0" tIns="0" rIns="0" bIns="0" rtlCol="0"/>
            <a:lstStyle/>
            <a:p>
              <a:endParaRPr/>
            </a:p>
          </p:txBody>
        </p:sp>
        <p:pic>
          <p:nvPicPr>
            <p:cNvPr id="16" name="Picture 15">
              <a:extLst>
                <a:ext uri="{FF2B5EF4-FFF2-40B4-BE49-F238E27FC236}">
                  <a16:creationId xmlns:a16="http://schemas.microsoft.com/office/drawing/2014/main" id="{C3042EB1-8F21-3FD5-6A8A-7804E4A2258E}"/>
                </a:ext>
              </a:extLst>
            </p:cNvPr>
            <p:cNvPicPr>
              <a:picLocks noChangeAspect="1"/>
            </p:cNvPicPr>
            <p:nvPr/>
          </p:nvPicPr>
          <p:blipFill>
            <a:blip r:embed="rId5"/>
            <a:stretch>
              <a:fillRect/>
            </a:stretch>
          </p:blipFill>
          <p:spPr>
            <a:xfrm>
              <a:off x="4692650" y="10095902"/>
              <a:ext cx="990600" cy="334528"/>
            </a:xfrm>
            <a:prstGeom prst="rect">
              <a:avLst/>
            </a:prstGeom>
          </p:spPr>
        </p:pic>
      </p:grpSp>
      <p:sp>
        <p:nvSpPr>
          <p:cNvPr id="12" name="TextBox 11">
            <a:extLst>
              <a:ext uri="{FF2B5EF4-FFF2-40B4-BE49-F238E27FC236}">
                <a16:creationId xmlns:a16="http://schemas.microsoft.com/office/drawing/2014/main" id="{8BACBD0A-4126-8EB4-ACE2-92C90BEC6C3D}"/>
              </a:ext>
            </a:extLst>
          </p:cNvPr>
          <p:cNvSpPr txBox="1"/>
          <p:nvPr/>
        </p:nvSpPr>
        <p:spPr>
          <a:xfrm>
            <a:off x="3746251" y="7656772"/>
            <a:ext cx="3507785" cy="2311082"/>
          </a:xfrm>
          <a:prstGeom prst="rect">
            <a:avLst/>
          </a:prstGeom>
          <a:noFill/>
        </p:spPr>
        <p:txBody>
          <a:bodyPr wrap="square">
            <a:spAutoFit/>
          </a:bodyPr>
          <a:lstStyle/>
          <a:p>
            <a:pPr algn="just" defTabSz="755934">
              <a:lnSpc>
                <a:spcPct val="110000"/>
              </a:lnSpc>
              <a:spcBef>
                <a:spcPct val="0"/>
              </a:spcBef>
            </a:pPr>
            <a:r>
              <a:rPr lang="en-GB" sz="1200" b="1" dirty="0">
                <a:latin typeface="Helvetica LT Pro" panose="020B0504020202020204" pitchFamily="34" charset="0"/>
              </a:rPr>
              <a:t>Our commitment to you</a:t>
            </a:r>
          </a:p>
          <a:p>
            <a:pPr algn="just" defTabSz="755934">
              <a:lnSpc>
                <a:spcPct val="110000"/>
              </a:lnSpc>
              <a:spcBef>
                <a:spcPct val="0"/>
              </a:spcBef>
            </a:pPr>
            <a:r>
              <a:rPr lang="en-GB" sz="1200" dirty="0">
                <a:latin typeface="Helvetica LT Pro" panose="020B0504020202020204" pitchFamily="34" charset="0"/>
              </a:rPr>
              <a:t>We’ll do everything we can to carry out these works safely and to reduce disruption as much as possible. Thank you for your patience and understanding.</a:t>
            </a:r>
          </a:p>
          <a:p>
            <a:pPr algn="just" defTabSz="755934">
              <a:lnSpc>
                <a:spcPct val="110000"/>
              </a:lnSpc>
              <a:spcBef>
                <a:spcPct val="0"/>
              </a:spcBef>
            </a:pPr>
            <a:endParaRPr lang="en-GB" sz="1200" dirty="0">
              <a:latin typeface="Helvetica LT Pro" panose="020B0504020202020204" pitchFamily="34" charset="0"/>
            </a:endParaRPr>
          </a:p>
          <a:p>
            <a:pPr algn="just" defTabSz="755934">
              <a:lnSpc>
                <a:spcPct val="110000"/>
              </a:lnSpc>
              <a:spcBef>
                <a:spcPct val="0"/>
              </a:spcBef>
            </a:pPr>
            <a:r>
              <a:rPr lang="en-GB" sz="1200" dirty="0">
                <a:latin typeface="Helvetica LT Pro" panose="020B0504020202020204" pitchFamily="34" charset="0"/>
              </a:rPr>
              <a:t>Please don’t hesitate to get in touch in the meantime with the Council </a:t>
            </a:r>
            <a:r>
              <a:rPr lang="en-GB" sz="1200" dirty="0">
                <a:latin typeface="Helvetica LT Pro" panose="020B0504020202020204" pitchFamily="34" charset="0"/>
                <a:hlinkClick r:id="rId6"/>
              </a:rPr>
              <a:t>HRMI@Edinburgh.gov.uk</a:t>
            </a:r>
            <a:r>
              <a:rPr lang="en-GB" sz="1200" dirty="0">
                <a:latin typeface="Helvetica LT Pro" panose="020B0504020202020204" pitchFamily="34" charset="0"/>
              </a:rPr>
              <a:t> or Kier </a:t>
            </a:r>
            <a:r>
              <a:rPr lang="en-GB" sz="1200" dirty="0">
                <a:latin typeface="Helvetica LT Pro" panose="020B0504020202020204" pitchFamily="34" charset="0"/>
                <a:hlinkClick r:id="rId7"/>
              </a:rPr>
              <a:t>kai.ferries@kier.co</a:t>
            </a:r>
            <a:r>
              <a:rPr lang="en-GB" sz="1200">
                <a:latin typeface="Helvetica LT Pro" panose="020B0504020202020204" pitchFamily="34" charset="0"/>
                <a:hlinkClick r:id="rId7"/>
              </a:rPr>
              <a:t>.uk</a:t>
            </a:r>
            <a:endParaRPr lang="en-GB" sz="1200">
              <a:latin typeface="Helvetica LT Pro" panose="020B0504020202020204" pitchFamily="34" charset="0"/>
            </a:endParaRPr>
          </a:p>
          <a:p>
            <a:pPr algn="just" defTabSz="755934">
              <a:lnSpc>
                <a:spcPct val="110000"/>
              </a:lnSpc>
              <a:spcBef>
                <a:spcPct val="0"/>
              </a:spcBef>
            </a:pPr>
            <a:endParaRPr lang="en-GB" sz="1200" dirty="0">
              <a:latin typeface="Helvetica LT Pro" panose="020B0504020202020204" pitchFamily="34" charset="0"/>
            </a:endParaRPr>
          </a:p>
        </p:txBody>
      </p:sp>
      <p:pic>
        <p:nvPicPr>
          <p:cNvPr id="11" name="object 5">
            <a:extLst>
              <a:ext uri="{FF2B5EF4-FFF2-40B4-BE49-F238E27FC236}">
                <a16:creationId xmlns:a16="http://schemas.microsoft.com/office/drawing/2014/main" id="{DBA5B9A4-59CA-7C1E-3F9D-3A4B1A1AA2BE}"/>
              </a:ext>
            </a:extLst>
          </p:cNvPr>
          <p:cNvPicPr>
            <a:picLocks noChangeAspect="1"/>
          </p:cNvPicPr>
          <p:nvPr/>
        </p:nvPicPr>
        <p:blipFill>
          <a:blip r:embed="rId8" cstate="print"/>
          <a:stretch>
            <a:fillRect/>
          </a:stretch>
        </p:blipFill>
        <p:spPr>
          <a:xfrm>
            <a:off x="120650" y="235509"/>
            <a:ext cx="1659684" cy="623322"/>
          </a:xfrm>
          <a:prstGeom prst="rect">
            <a:avLst/>
          </a:prstGeom>
        </p:spPr>
      </p:pic>
      <p:sp>
        <p:nvSpPr>
          <p:cNvPr id="17" name="object 6">
            <a:extLst>
              <a:ext uri="{FF2B5EF4-FFF2-40B4-BE49-F238E27FC236}">
                <a16:creationId xmlns:a16="http://schemas.microsoft.com/office/drawing/2014/main" id="{31DB2023-DE51-2745-7549-1D83C58F7557}"/>
              </a:ext>
            </a:extLst>
          </p:cNvPr>
          <p:cNvSpPr/>
          <p:nvPr/>
        </p:nvSpPr>
        <p:spPr>
          <a:xfrm flipV="1">
            <a:off x="0" y="1030928"/>
            <a:ext cx="7556500" cy="72976"/>
          </a:xfrm>
          <a:custGeom>
            <a:avLst/>
            <a:gdLst/>
            <a:ahLst/>
            <a:cxnLst/>
            <a:rect l="l" t="t" r="r" b="b"/>
            <a:pathLst>
              <a:path w="7543800">
                <a:moveTo>
                  <a:pt x="0" y="0"/>
                </a:moveTo>
                <a:lnTo>
                  <a:pt x="7543800" y="0"/>
                </a:lnTo>
              </a:path>
            </a:pathLst>
          </a:custGeom>
          <a:ln w="38100">
            <a:solidFill>
              <a:srgbClr val="DA232A"/>
            </a:solidFill>
          </a:ln>
        </p:spPr>
        <p:txBody>
          <a:bodyPr wrap="square" lIns="0" tIns="0" rIns="0" bIns="0" rtlCol="0"/>
          <a:lstStyle/>
          <a:p>
            <a:endParaRPr/>
          </a:p>
        </p:txBody>
      </p:sp>
      <p:pic>
        <p:nvPicPr>
          <p:cNvPr id="18" name="Picture 17">
            <a:extLst>
              <a:ext uri="{FF2B5EF4-FFF2-40B4-BE49-F238E27FC236}">
                <a16:creationId xmlns:a16="http://schemas.microsoft.com/office/drawing/2014/main" id="{6B6E53B8-B56F-7EE2-82A4-5E366DF492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6459" y="336303"/>
            <a:ext cx="1969391" cy="416602"/>
          </a:xfrm>
          <a:prstGeom prst="rect">
            <a:avLst/>
          </a:prstGeom>
        </p:spPr>
      </p:pic>
      <p:sp>
        <p:nvSpPr>
          <p:cNvPr id="19" name="Title 1">
            <a:extLst>
              <a:ext uri="{FF2B5EF4-FFF2-40B4-BE49-F238E27FC236}">
                <a16:creationId xmlns:a16="http://schemas.microsoft.com/office/drawing/2014/main" id="{502399E4-2D5D-21E0-DEFB-3220CA7C8F3C}"/>
              </a:ext>
            </a:extLst>
          </p:cNvPr>
          <p:cNvSpPr txBox="1"/>
          <p:nvPr/>
        </p:nvSpPr>
        <p:spPr>
          <a:xfrm>
            <a:off x="392078" y="9561531"/>
            <a:ext cx="2962343" cy="512123"/>
          </a:xfrm>
          <a:prstGeom prst="rect">
            <a:avLst/>
          </a:prstGeom>
        </p:spPr>
        <p:txBody>
          <a:bodyPr vert="horz" lIns="91440" tIns="45720" rIns="91440" bIns="45720" rtlCol="0" anchor="ctr">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r>
              <a:rPr lang="en-GB" sz="1600" b="1" dirty="0">
                <a:solidFill>
                  <a:schemeClr val="bg1">
                    <a:lumMod val="65000"/>
                  </a:schemeClr>
                </a:solidFill>
                <a:latin typeface="Helvetica LT Pro" panose="020B0504020202020204" pitchFamily="34" charset="0"/>
              </a:rPr>
              <a:t>PARTNERS</a:t>
            </a:r>
          </a:p>
        </p:txBody>
      </p:sp>
      <p:sp>
        <p:nvSpPr>
          <p:cNvPr id="4" name="TextBox 3">
            <a:extLst>
              <a:ext uri="{FF2B5EF4-FFF2-40B4-BE49-F238E27FC236}">
                <a16:creationId xmlns:a16="http://schemas.microsoft.com/office/drawing/2014/main" id="{FE099921-340A-3462-006F-15134BB99887}"/>
              </a:ext>
            </a:extLst>
          </p:cNvPr>
          <p:cNvSpPr txBox="1"/>
          <p:nvPr/>
        </p:nvSpPr>
        <p:spPr>
          <a:xfrm>
            <a:off x="366290" y="1157840"/>
            <a:ext cx="3189439" cy="2717347"/>
          </a:xfrm>
          <a:prstGeom prst="rect">
            <a:avLst/>
          </a:prstGeom>
          <a:noFill/>
        </p:spPr>
        <p:txBody>
          <a:bodyPr wrap="square">
            <a:spAutoFit/>
          </a:bodyPr>
          <a:lstStyle/>
          <a:p>
            <a:pPr indent="0" defTabSz="755934">
              <a:lnSpc>
                <a:spcPct val="110000"/>
              </a:lnSpc>
              <a:spcBef>
                <a:spcPct val="0"/>
              </a:spcBef>
            </a:pPr>
            <a:r>
              <a:rPr lang="en-GB" sz="1200" dirty="0">
                <a:latin typeface="Helvetica LT Pro" panose="020B0504020202020204" pitchFamily="34" charset="0"/>
              </a:rPr>
              <a:t>The move will begin on the 14th floor and continue downward, moving one floor at a time.</a:t>
            </a:r>
          </a:p>
          <a:p>
            <a:pPr indent="0" defTabSz="755934">
              <a:lnSpc>
                <a:spcPct val="110000"/>
              </a:lnSpc>
              <a:spcBef>
                <a:spcPct val="0"/>
              </a:spcBef>
            </a:pPr>
            <a:endParaRPr lang="en-GB" sz="1200" dirty="0">
              <a:latin typeface="Helvetica LT Pro" panose="020B0504020202020204" pitchFamily="34" charset="0"/>
            </a:endParaRPr>
          </a:p>
          <a:p>
            <a:pPr defTabSz="755934">
              <a:lnSpc>
                <a:spcPct val="110000"/>
              </a:lnSpc>
              <a:spcBef>
                <a:spcPct val="0"/>
              </a:spcBef>
            </a:pPr>
            <a:r>
              <a:rPr lang="en-GB" sz="1200" dirty="0">
                <a:latin typeface="Helvetica LT Pro" panose="020B0504020202020204" pitchFamily="34" charset="0"/>
              </a:rPr>
              <a:t>You’ll be able to stay in your home when we replace your windows. </a:t>
            </a:r>
          </a:p>
          <a:p>
            <a:pPr indent="0" defTabSz="755934">
              <a:lnSpc>
                <a:spcPct val="110000"/>
              </a:lnSpc>
              <a:spcBef>
                <a:spcPct val="0"/>
              </a:spcBef>
            </a:pPr>
            <a:endParaRPr lang="en-GB" sz="1200" dirty="0">
              <a:latin typeface="Helvetica LT Pro" panose="020B0504020202020204" pitchFamily="34" charset="0"/>
            </a:endParaRPr>
          </a:p>
          <a:p>
            <a:pPr indent="0" defTabSz="755934">
              <a:lnSpc>
                <a:spcPct val="110000"/>
              </a:lnSpc>
              <a:spcBef>
                <a:spcPct val="0"/>
              </a:spcBef>
            </a:pPr>
            <a:r>
              <a:rPr lang="en-GB" sz="1200" dirty="0">
                <a:latin typeface="Helvetica LT Pro" panose="020B0504020202020204" pitchFamily="34" charset="0"/>
              </a:rPr>
              <a:t>We know you’ll have questions about this and want to reassure you that we’ll be in touch with more information about what will happen, how you’ll be affected and what you need to do. </a:t>
            </a:r>
          </a:p>
          <a:p>
            <a:pPr indent="0" algn="just" defTabSz="755934">
              <a:lnSpc>
                <a:spcPct val="110000"/>
              </a:lnSpc>
              <a:spcBef>
                <a:spcPct val="0"/>
              </a:spcBef>
            </a:pPr>
            <a:endParaRPr lang="en-GB" sz="1200" dirty="0">
              <a:latin typeface="Helvetica LT Pro" panose="020B0504020202020204" pitchFamily="34" charset="0"/>
              <a:ea typeface="+mj-ea"/>
              <a:cs typeface="+mj-cs"/>
            </a:endParaRPr>
          </a:p>
        </p:txBody>
      </p:sp>
      <p:sp>
        <p:nvSpPr>
          <p:cNvPr id="28" name="TextBox 27">
            <a:extLst>
              <a:ext uri="{FF2B5EF4-FFF2-40B4-BE49-F238E27FC236}">
                <a16:creationId xmlns:a16="http://schemas.microsoft.com/office/drawing/2014/main" id="{0B959FEC-A392-37C7-0DB4-A237783F822D}"/>
              </a:ext>
            </a:extLst>
          </p:cNvPr>
          <p:cNvSpPr txBox="1"/>
          <p:nvPr/>
        </p:nvSpPr>
        <p:spPr>
          <a:xfrm>
            <a:off x="364894" y="3718703"/>
            <a:ext cx="3231946" cy="4139275"/>
          </a:xfrm>
          <a:prstGeom prst="rect">
            <a:avLst/>
          </a:prstGeom>
          <a:noFill/>
        </p:spPr>
        <p:txBody>
          <a:bodyPr wrap="square">
            <a:spAutoFit/>
          </a:bodyPr>
          <a:lstStyle/>
          <a:p>
            <a:pPr algn="just" defTabSz="755934">
              <a:lnSpc>
                <a:spcPct val="110000"/>
              </a:lnSpc>
              <a:spcBef>
                <a:spcPct val="0"/>
              </a:spcBef>
            </a:pPr>
            <a:endParaRPr lang="en-GB" sz="1200" dirty="0">
              <a:latin typeface="Helvetica LT Pro" panose="020B0504020202020204" pitchFamily="34" charset="0"/>
              <a:ea typeface="+mj-ea"/>
              <a:cs typeface="+mj-cs"/>
            </a:endParaRPr>
          </a:p>
          <a:p>
            <a:pPr algn="just" fontAlgn="t">
              <a:lnSpc>
                <a:spcPct val="110000"/>
              </a:lnSpc>
              <a:buNone/>
            </a:pPr>
            <a:r>
              <a:rPr lang="en-GB" sz="1200" b="1" dirty="0">
                <a:latin typeface="Helvetica LT Pro" panose="020B0504020202020204" pitchFamily="34" charset="0"/>
              </a:rPr>
              <a:t>New roof, windows, insulation and walls </a:t>
            </a:r>
            <a:r>
              <a:rPr lang="en-GB" sz="1200" dirty="0">
                <a:solidFill>
                  <a:schemeClr val="tx1"/>
                </a:solidFill>
                <a:latin typeface="Helvetica LT Pro" panose="020B0504020202020204" pitchFamily="34" charset="0"/>
              </a:rPr>
              <a:t>Start: January 2027</a:t>
            </a:r>
          </a:p>
          <a:p>
            <a:pPr algn="just" defTabSz="755934" fontAlgn="t">
              <a:lnSpc>
                <a:spcPct val="110000"/>
              </a:lnSpc>
              <a:spcBef>
                <a:spcPct val="0"/>
              </a:spcBef>
              <a:buNone/>
            </a:pPr>
            <a:r>
              <a:rPr lang="en-GB" sz="1200" dirty="0">
                <a:solidFill>
                  <a:schemeClr val="tx1"/>
                </a:solidFill>
                <a:latin typeface="Helvetica LT Pro" panose="020B0504020202020204" pitchFamily="34" charset="0"/>
              </a:rPr>
              <a:t>Complete: September 2027</a:t>
            </a:r>
          </a:p>
          <a:p>
            <a:pPr algn="just" defTabSz="755934" fontAlgn="t">
              <a:lnSpc>
                <a:spcPct val="110000"/>
              </a:lnSpc>
              <a:spcBef>
                <a:spcPct val="0"/>
              </a:spcBef>
              <a:buNone/>
            </a:pPr>
            <a:endParaRPr lang="en-GB" sz="1200" dirty="0">
              <a:solidFill>
                <a:schemeClr val="tx1"/>
              </a:solidFill>
              <a:latin typeface="Helvetica LT Pro" panose="020B0504020202020204" pitchFamily="34" charset="0"/>
            </a:endParaRPr>
          </a:p>
          <a:p>
            <a:pPr defTabSz="755934" fontAlgn="t">
              <a:lnSpc>
                <a:spcPct val="110000"/>
              </a:lnSpc>
              <a:spcBef>
                <a:spcPct val="0"/>
              </a:spcBef>
              <a:buNone/>
            </a:pPr>
            <a:r>
              <a:rPr lang="en-GB" sz="1200" dirty="0">
                <a:latin typeface="Helvetica LT Pro" panose="020B0504020202020204" pitchFamily="34" charset="0"/>
              </a:rPr>
              <a:t>To make the building warmer, watertight and to reduce damp we’ll install a new insulated roof, new wall insulation and external walls in early 2027. </a:t>
            </a:r>
          </a:p>
          <a:p>
            <a:pPr defTabSz="755934" fontAlgn="t">
              <a:lnSpc>
                <a:spcPct val="110000"/>
              </a:lnSpc>
              <a:spcBef>
                <a:spcPct val="0"/>
              </a:spcBef>
              <a:buNone/>
            </a:pPr>
            <a:endParaRPr lang="en-GB" sz="1200" dirty="0">
              <a:latin typeface="Helvetica LT Pro" panose="020B0504020202020204" pitchFamily="34" charset="0"/>
            </a:endParaRPr>
          </a:p>
          <a:p>
            <a:pPr defTabSz="755934" fontAlgn="t">
              <a:lnSpc>
                <a:spcPct val="110000"/>
              </a:lnSpc>
              <a:spcBef>
                <a:spcPct val="0"/>
              </a:spcBef>
              <a:buNone/>
            </a:pPr>
            <a:r>
              <a:rPr lang="en-GB" sz="1200" dirty="0">
                <a:latin typeface="Helvetica LT Pro" panose="020B0504020202020204" pitchFamily="34" charset="0"/>
              </a:rPr>
              <a:t>New triple‑glazed windows will improve warmth, reduce noise and make your home more energy efficient, which will help to lower your energy bills. </a:t>
            </a:r>
          </a:p>
          <a:p>
            <a:pPr defTabSz="755934" fontAlgn="t">
              <a:lnSpc>
                <a:spcPct val="110000"/>
              </a:lnSpc>
              <a:spcBef>
                <a:spcPct val="0"/>
              </a:spcBef>
              <a:buNone/>
            </a:pPr>
            <a:endParaRPr lang="en-GB" sz="1200" dirty="0">
              <a:latin typeface="Helvetica LT Pro" panose="020B0504020202020204" pitchFamily="34" charset="0"/>
            </a:endParaRPr>
          </a:p>
          <a:p>
            <a:pPr defTabSz="755934" fontAlgn="t">
              <a:lnSpc>
                <a:spcPct val="110000"/>
              </a:lnSpc>
              <a:spcBef>
                <a:spcPct val="0"/>
              </a:spcBef>
              <a:buNone/>
            </a:pPr>
            <a:r>
              <a:rPr lang="en-GB" sz="1200" dirty="0">
                <a:latin typeface="Helvetica LT Pro" panose="020B0504020202020204" pitchFamily="34" charset="0"/>
              </a:rPr>
              <a:t>We need to install mast climbers to do this work safely. These are platforms fitted on the outside of the building that can move up and down the floors (see image 1.2).</a:t>
            </a:r>
          </a:p>
          <a:p>
            <a:pPr algn="just" defTabSz="755934">
              <a:lnSpc>
                <a:spcPct val="110000"/>
              </a:lnSpc>
              <a:spcBef>
                <a:spcPct val="0"/>
              </a:spcBef>
            </a:pPr>
            <a:endParaRPr lang="en-GB" sz="1200" dirty="0">
              <a:latin typeface="Helvetica LT Pro" panose="020B0504020202020204" pitchFamily="34" charset="0"/>
              <a:ea typeface="+mj-ea"/>
              <a:cs typeface="+mj-cs"/>
            </a:endParaRPr>
          </a:p>
        </p:txBody>
      </p:sp>
      <p:grpSp>
        <p:nvGrpSpPr>
          <p:cNvPr id="33" name="Group 32">
            <a:extLst>
              <a:ext uri="{FF2B5EF4-FFF2-40B4-BE49-F238E27FC236}">
                <a16:creationId xmlns:a16="http://schemas.microsoft.com/office/drawing/2014/main" id="{68F4FEA4-A2B5-3131-FBFF-C7A784606D07}"/>
              </a:ext>
            </a:extLst>
          </p:cNvPr>
          <p:cNvGrpSpPr/>
          <p:nvPr/>
        </p:nvGrpSpPr>
        <p:grpSpPr>
          <a:xfrm>
            <a:off x="783908" y="7696334"/>
            <a:ext cx="2354205" cy="1984907"/>
            <a:chOff x="3674897" y="3010567"/>
            <a:chExt cx="2520000" cy="2262274"/>
          </a:xfrm>
        </p:grpSpPr>
        <p:pic>
          <p:nvPicPr>
            <p:cNvPr id="34" name="Picture 33">
              <a:extLst>
                <a:ext uri="{FF2B5EF4-FFF2-40B4-BE49-F238E27FC236}">
                  <a16:creationId xmlns:a16="http://schemas.microsoft.com/office/drawing/2014/main" id="{81CB5FAF-BCC1-A1F3-9B32-AA954536A592}"/>
                </a:ext>
              </a:extLst>
            </p:cNvPr>
            <p:cNvPicPr>
              <a:picLocks noChangeAspect="1"/>
            </p:cNvPicPr>
            <p:nvPr/>
          </p:nvPicPr>
          <p:blipFill>
            <a:blip r:embed="rId10"/>
            <a:stretch>
              <a:fillRect/>
            </a:stretch>
          </p:blipFill>
          <p:spPr>
            <a:xfrm>
              <a:off x="3674897" y="3010567"/>
              <a:ext cx="2520000" cy="1952767"/>
            </a:xfrm>
            <a:prstGeom prst="rect">
              <a:avLst/>
            </a:prstGeom>
            <a:ln>
              <a:solidFill>
                <a:schemeClr val="tx1"/>
              </a:solidFill>
            </a:ln>
          </p:spPr>
        </p:pic>
        <p:sp>
          <p:nvSpPr>
            <p:cNvPr id="35" name="TextBox 34">
              <a:extLst>
                <a:ext uri="{FF2B5EF4-FFF2-40B4-BE49-F238E27FC236}">
                  <a16:creationId xmlns:a16="http://schemas.microsoft.com/office/drawing/2014/main" id="{92566648-03A7-AB83-E548-C0AC785DB87C}"/>
                </a:ext>
              </a:extLst>
            </p:cNvPr>
            <p:cNvSpPr txBox="1"/>
            <p:nvPr/>
          </p:nvSpPr>
          <p:spPr>
            <a:xfrm>
              <a:off x="3674897" y="4930314"/>
              <a:ext cx="2520000" cy="342527"/>
            </a:xfrm>
            <a:prstGeom prst="rect">
              <a:avLst/>
            </a:prstGeom>
            <a:noFill/>
            <a:ln>
              <a:solidFill>
                <a:schemeClr val="tx1"/>
              </a:solidFill>
            </a:ln>
          </p:spPr>
          <p:txBody>
            <a:bodyPr wrap="square">
              <a:spAutoFit/>
            </a:bodyPr>
            <a:lstStyle/>
            <a:p>
              <a:pPr algn="just" defTabSz="755934">
                <a:lnSpc>
                  <a:spcPct val="125000"/>
                </a:lnSpc>
                <a:spcBef>
                  <a:spcPct val="0"/>
                </a:spcBef>
              </a:pPr>
              <a:r>
                <a:rPr lang="en-GB" sz="1200" b="1" dirty="0">
                  <a:latin typeface="Helvetica LT Pro" panose="020B0504020202020204" pitchFamily="34" charset="0"/>
                  <a:ea typeface="+mj-ea"/>
                  <a:cs typeface="+mj-cs"/>
                </a:rPr>
                <a:t>Image 1.2</a:t>
              </a:r>
              <a:endParaRPr lang="en-GB" sz="1200" dirty="0">
                <a:latin typeface="Helvetica LT Pro" panose="020B0504020202020204" pitchFamily="34" charset="0"/>
                <a:ea typeface="+mj-ea"/>
                <a:cs typeface="+mj-cs"/>
              </a:endParaRPr>
            </a:p>
          </p:txBody>
        </p:sp>
      </p:grpSp>
      <p:sp>
        <p:nvSpPr>
          <p:cNvPr id="5" name="Title 1">
            <a:extLst>
              <a:ext uri="{FF2B5EF4-FFF2-40B4-BE49-F238E27FC236}">
                <a16:creationId xmlns:a16="http://schemas.microsoft.com/office/drawing/2014/main" id="{52D19C8E-4322-1894-8F56-7A4D1FF27509}"/>
              </a:ext>
            </a:extLst>
          </p:cNvPr>
          <p:cNvSpPr txBox="1"/>
          <p:nvPr/>
        </p:nvSpPr>
        <p:spPr>
          <a:xfrm>
            <a:off x="1622779" y="-63500"/>
            <a:ext cx="4271110" cy="1046976"/>
          </a:xfrm>
          <a:prstGeom prst="rect">
            <a:avLst/>
          </a:prstGeom>
        </p:spPr>
        <p:txBody>
          <a:bodyPr vert="horz" lIns="91440" tIns="45720" rIns="91440" bIns="45720" rtlCol="0" anchor="ctr">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r>
              <a:rPr lang="en-GB" sz="2200" b="1" dirty="0">
                <a:latin typeface="Helvetica LT Pro" panose="020B0504020202020204" pitchFamily="34" charset="0"/>
              </a:rPr>
              <a:t>Craigmillar Court </a:t>
            </a:r>
          </a:p>
          <a:p>
            <a:r>
              <a:rPr lang="en-GB" sz="2200" b="1" dirty="0">
                <a:latin typeface="Helvetica LT Pro" panose="020B0504020202020204" pitchFamily="34" charset="0"/>
              </a:rPr>
              <a:t>and </a:t>
            </a:r>
            <a:r>
              <a:rPr lang="en-GB" sz="2200" b="1" dirty="0" err="1">
                <a:latin typeface="Helvetica LT Pro" panose="020B0504020202020204" pitchFamily="34" charset="0"/>
              </a:rPr>
              <a:t>Peffermill</a:t>
            </a:r>
            <a:r>
              <a:rPr lang="en-GB" sz="2200" b="1" dirty="0">
                <a:latin typeface="Helvetica LT Pro" panose="020B0504020202020204" pitchFamily="34" charset="0"/>
              </a:rPr>
              <a:t> Court</a:t>
            </a:r>
          </a:p>
        </p:txBody>
      </p:sp>
      <p:sp>
        <p:nvSpPr>
          <p:cNvPr id="6" name="TextBox 5">
            <a:extLst>
              <a:ext uri="{FF2B5EF4-FFF2-40B4-BE49-F238E27FC236}">
                <a16:creationId xmlns:a16="http://schemas.microsoft.com/office/drawing/2014/main" id="{3940C108-6F01-6169-D8D9-204FF7CEA329}"/>
              </a:ext>
            </a:extLst>
          </p:cNvPr>
          <p:cNvSpPr txBox="1"/>
          <p:nvPr/>
        </p:nvSpPr>
        <p:spPr>
          <a:xfrm>
            <a:off x="4053964" y="7094245"/>
            <a:ext cx="2824983" cy="531364"/>
          </a:xfrm>
          <a:prstGeom prst="rect">
            <a:avLst/>
          </a:prstGeom>
          <a:noFill/>
        </p:spPr>
        <p:txBody>
          <a:bodyPr wrap="square">
            <a:spAutoFit/>
          </a:bodyPr>
          <a:lstStyle/>
          <a:p>
            <a:pPr algn="ctr" defTabSz="755934">
              <a:lnSpc>
                <a:spcPct val="125000"/>
              </a:lnSpc>
              <a:spcBef>
                <a:spcPct val="0"/>
              </a:spcBef>
            </a:pPr>
            <a:r>
              <a:rPr lang="en-GB" sz="1200" b="1" dirty="0">
                <a:latin typeface="Helvetica LT Pro" panose="020B0504020202020204" pitchFamily="34" charset="0"/>
                <a:ea typeface="+mj-ea"/>
                <a:cs typeface="+mj-cs"/>
              </a:rPr>
              <a:t>Kai Ferries, Tenant Liaison Officer,</a:t>
            </a:r>
            <a:br>
              <a:rPr lang="en-GB" sz="1200" b="1" dirty="0">
                <a:latin typeface="Helvetica LT Pro" panose="020B0504020202020204" pitchFamily="34" charset="0"/>
                <a:ea typeface="+mj-ea"/>
                <a:cs typeface="+mj-cs"/>
              </a:rPr>
            </a:br>
            <a:r>
              <a:rPr lang="en-GB" sz="1200" b="1" dirty="0">
                <a:latin typeface="Helvetica LT Pro" panose="020B0504020202020204" pitchFamily="34" charset="0"/>
                <a:ea typeface="+mj-ea"/>
                <a:cs typeface="+mj-cs"/>
              </a:rPr>
              <a:t>Kier Construction</a:t>
            </a:r>
            <a:endParaRPr lang="en-GB" sz="1200" dirty="0">
              <a:latin typeface="Helvetica LT Pro" panose="020B0504020202020204" pitchFamily="34" charset="0"/>
              <a:ea typeface="+mj-ea"/>
              <a:cs typeface="+mj-cs"/>
            </a:endParaRPr>
          </a:p>
        </p:txBody>
      </p:sp>
    </p:spTree>
    <p:extLst>
      <p:ext uri="{BB962C8B-B14F-4D97-AF65-F5344CB8AC3E}">
        <p14:creationId xmlns:p14="http://schemas.microsoft.com/office/powerpoint/2010/main" val="30211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3CC93A-8ADE-9532-CAF7-9E1970F222F0}"/>
            </a:ext>
          </a:extLst>
        </p:cNvPr>
        <p:cNvGrpSpPr/>
        <p:nvPr/>
      </p:nvGrpSpPr>
      <p:grpSpPr>
        <a:xfrm>
          <a:off x="0" y="0"/>
          <a:ext cx="0" cy="0"/>
          <a:chOff x="0" y="0"/>
          <a:chExt cx="0" cy="0"/>
        </a:xfrm>
      </p:grpSpPr>
      <p:sp>
        <p:nvSpPr>
          <p:cNvPr id="25" name="Title 1">
            <a:extLst>
              <a:ext uri="{FF2B5EF4-FFF2-40B4-BE49-F238E27FC236}">
                <a16:creationId xmlns:a16="http://schemas.microsoft.com/office/drawing/2014/main" id="{BB5927D1-1260-D974-8479-A46B7B7C5B1D}"/>
              </a:ext>
            </a:extLst>
          </p:cNvPr>
          <p:cNvSpPr txBox="1"/>
          <p:nvPr/>
        </p:nvSpPr>
        <p:spPr>
          <a:xfrm>
            <a:off x="355600" y="1098510"/>
            <a:ext cx="5474188" cy="512123"/>
          </a:xfrm>
          <a:prstGeom prst="rect">
            <a:avLst/>
          </a:prstGeom>
        </p:spPr>
        <p:txBody>
          <a:bodyPr vert="horz" lIns="91440" tIns="45720" rIns="91440" bIns="45720" rtlCol="0" anchor="ctr">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r>
              <a:rPr lang="en-GB" sz="2200" b="1" dirty="0">
                <a:latin typeface="Helvetica LT Pro" panose="020B0504020202020204" pitchFamily="34" charset="0"/>
              </a:rPr>
              <a:t>Map of construction site</a:t>
            </a:r>
          </a:p>
        </p:txBody>
      </p:sp>
      <p:cxnSp>
        <p:nvCxnSpPr>
          <p:cNvPr id="26" name="Straight Connector 25">
            <a:extLst>
              <a:ext uri="{FF2B5EF4-FFF2-40B4-BE49-F238E27FC236}">
                <a16:creationId xmlns:a16="http://schemas.microsoft.com/office/drawing/2014/main" id="{5A3E629D-C497-74B2-0F9C-0A0DF66F1D2F}"/>
              </a:ext>
            </a:extLst>
          </p:cNvPr>
          <p:cNvCxnSpPr/>
          <p:nvPr/>
        </p:nvCxnSpPr>
        <p:spPr>
          <a:xfrm>
            <a:off x="466894" y="1628447"/>
            <a:ext cx="654330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A262A743-F1A6-1AB9-5F4F-91C4E5606848}"/>
              </a:ext>
            </a:extLst>
          </p:cNvPr>
          <p:cNvGrpSpPr/>
          <p:nvPr/>
        </p:nvGrpSpPr>
        <p:grpSpPr>
          <a:xfrm>
            <a:off x="0" y="9865915"/>
            <a:ext cx="7556500" cy="681533"/>
            <a:chOff x="0" y="9865915"/>
            <a:chExt cx="7556500" cy="681533"/>
          </a:xfrm>
        </p:grpSpPr>
        <p:pic>
          <p:nvPicPr>
            <p:cNvPr id="3" name="Picture 2" descr="A close-up of a paper&#10;&#10;AI-generated content may be incorrect.">
              <a:extLst>
                <a:ext uri="{FF2B5EF4-FFF2-40B4-BE49-F238E27FC236}">
                  <a16:creationId xmlns:a16="http://schemas.microsoft.com/office/drawing/2014/main" id="{43FD6460-8C9D-024C-B6CD-354E827720F0}"/>
                </a:ext>
              </a:extLst>
            </p:cNvPr>
            <p:cNvPicPr>
              <a:picLocks noChangeAspect="1"/>
            </p:cNvPicPr>
            <p:nvPr/>
          </p:nvPicPr>
          <p:blipFill>
            <a:blip r:embed="rId3"/>
            <a:srcRect l="6428" t="90604" r="7238" b="4954"/>
            <a:stretch>
              <a:fillRect/>
            </a:stretch>
          </p:blipFill>
          <p:spPr>
            <a:xfrm>
              <a:off x="25814" y="9998775"/>
              <a:ext cx="7530686" cy="548673"/>
            </a:xfrm>
            <a:prstGeom prst="rect">
              <a:avLst/>
            </a:prstGeom>
          </p:spPr>
        </p:pic>
        <p:sp>
          <p:nvSpPr>
            <p:cNvPr id="7" name="object 6">
              <a:extLst>
                <a:ext uri="{FF2B5EF4-FFF2-40B4-BE49-F238E27FC236}">
                  <a16:creationId xmlns:a16="http://schemas.microsoft.com/office/drawing/2014/main" id="{4B975179-EF38-7252-FB1A-42FDABE2D177}"/>
                </a:ext>
              </a:extLst>
            </p:cNvPr>
            <p:cNvSpPr/>
            <p:nvPr/>
          </p:nvSpPr>
          <p:spPr>
            <a:xfrm flipV="1">
              <a:off x="0" y="9865915"/>
              <a:ext cx="7556500" cy="72976"/>
            </a:xfrm>
            <a:custGeom>
              <a:avLst/>
              <a:gdLst/>
              <a:ahLst/>
              <a:cxnLst/>
              <a:rect l="l" t="t" r="r" b="b"/>
              <a:pathLst>
                <a:path w="7543800">
                  <a:moveTo>
                    <a:pt x="0" y="0"/>
                  </a:moveTo>
                  <a:lnTo>
                    <a:pt x="7543800" y="0"/>
                  </a:lnTo>
                </a:path>
              </a:pathLst>
            </a:custGeom>
            <a:ln w="38100">
              <a:solidFill>
                <a:srgbClr val="DA232A"/>
              </a:solidFill>
            </a:ln>
          </p:spPr>
          <p:txBody>
            <a:bodyPr wrap="square" lIns="0" tIns="0" rIns="0" bIns="0" rtlCol="0"/>
            <a:lstStyle/>
            <a:p>
              <a:endParaRPr/>
            </a:p>
          </p:txBody>
        </p:sp>
        <p:pic>
          <p:nvPicPr>
            <p:cNvPr id="8" name="Picture 7">
              <a:extLst>
                <a:ext uri="{FF2B5EF4-FFF2-40B4-BE49-F238E27FC236}">
                  <a16:creationId xmlns:a16="http://schemas.microsoft.com/office/drawing/2014/main" id="{8E573131-436D-31C8-4A07-1DC48986ACA4}"/>
                </a:ext>
              </a:extLst>
            </p:cNvPr>
            <p:cNvPicPr>
              <a:picLocks noChangeAspect="1"/>
            </p:cNvPicPr>
            <p:nvPr/>
          </p:nvPicPr>
          <p:blipFill>
            <a:blip r:embed="rId4"/>
            <a:stretch>
              <a:fillRect/>
            </a:stretch>
          </p:blipFill>
          <p:spPr>
            <a:xfrm>
              <a:off x="4692650" y="10095902"/>
              <a:ext cx="990600" cy="334528"/>
            </a:xfrm>
            <a:prstGeom prst="rect">
              <a:avLst/>
            </a:prstGeom>
          </p:spPr>
        </p:pic>
      </p:grpSp>
      <p:pic>
        <p:nvPicPr>
          <p:cNvPr id="12" name="object 5">
            <a:extLst>
              <a:ext uri="{FF2B5EF4-FFF2-40B4-BE49-F238E27FC236}">
                <a16:creationId xmlns:a16="http://schemas.microsoft.com/office/drawing/2014/main" id="{72C7B465-4436-E5B5-94B2-F20C8969AA16}"/>
              </a:ext>
            </a:extLst>
          </p:cNvPr>
          <p:cNvPicPr>
            <a:picLocks noChangeAspect="1"/>
          </p:cNvPicPr>
          <p:nvPr/>
        </p:nvPicPr>
        <p:blipFill>
          <a:blip r:embed="rId5" cstate="print"/>
          <a:stretch>
            <a:fillRect/>
          </a:stretch>
        </p:blipFill>
        <p:spPr>
          <a:xfrm>
            <a:off x="120650" y="235509"/>
            <a:ext cx="1659684" cy="623322"/>
          </a:xfrm>
          <a:prstGeom prst="rect">
            <a:avLst/>
          </a:prstGeom>
        </p:spPr>
      </p:pic>
      <p:sp>
        <p:nvSpPr>
          <p:cNvPr id="13" name="object 6">
            <a:extLst>
              <a:ext uri="{FF2B5EF4-FFF2-40B4-BE49-F238E27FC236}">
                <a16:creationId xmlns:a16="http://schemas.microsoft.com/office/drawing/2014/main" id="{FB4097A8-1685-32D8-3170-19A3F05A8467}"/>
              </a:ext>
            </a:extLst>
          </p:cNvPr>
          <p:cNvSpPr/>
          <p:nvPr/>
        </p:nvSpPr>
        <p:spPr>
          <a:xfrm flipV="1">
            <a:off x="0" y="1030928"/>
            <a:ext cx="7556500" cy="72976"/>
          </a:xfrm>
          <a:custGeom>
            <a:avLst/>
            <a:gdLst/>
            <a:ahLst/>
            <a:cxnLst/>
            <a:rect l="l" t="t" r="r" b="b"/>
            <a:pathLst>
              <a:path w="7543800">
                <a:moveTo>
                  <a:pt x="0" y="0"/>
                </a:moveTo>
                <a:lnTo>
                  <a:pt x="7543800" y="0"/>
                </a:lnTo>
              </a:path>
            </a:pathLst>
          </a:custGeom>
          <a:ln w="38100">
            <a:solidFill>
              <a:srgbClr val="DA232A"/>
            </a:solidFill>
          </a:ln>
        </p:spPr>
        <p:txBody>
          <a:bodyPr wrap="square" lIns="0" tIns="0" rIns="0" bIns="0" rtlCol="0"/>
          <a:lstStyle/>
          <a:p>
            <a:endParaRPr/>
          </a:p>
        </p:txBody>
      </p:sp>
      <p:pic>
        <p:nvPicPr>
          <p:cNvPr id="14" name="Picture 13">
            <a:extLst>
              <a:ext uri="{FF2B5EF4-FFF2-40B4-BE49-F238E27FC236}">
                <a16:creationId xmlns:a16="http://schemas.microsoft.com/office/drawing/2014/main" id="{A3F1016D-BA94-D660-0AE3-192274CCE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8877" y="336303"/>
            <a:ext cx="1976974" cy="418206"/>
          </a:xfrm>
          <a:prstGeom prst="rect">
            <a:avLst/>
          </a:prstGeom>
        </p:spPr>
      </p:pic>
      <p:sp>
        <p:nvSpPr>
          <p:cNvPr id="15" name="Title 1">
            <a:extLst>
              <a:ext uri="{FF2B5EF4-FFF2-40B4-BE49-F238E27FC236}">
                <a16:creationId xmlns:a16="http://schemas.microsoft.com/office/drawing/2014/main" id="{7CBDAD3A-DAB2-0E15-83E9-E2A7EBD3C8BD}"/>
              </a:ext>
            </a:extLst>
          </p:cNvPr>
          <p:cNvSpPr txBox="1"/>
          <p:nvPr/>
        </p:nvSpPr>
        <p:spPr>
          <a:xfrm>
            <a:off x="392078" y="9561531"/>
            <a:ext cx="2962343" cy="512123"/>
          </a:xfrm>
          <a:prstGeom prst="rect">
            <a:avLst/>
          </a:prstGeom>
        </p:spPr>
        <p:txBody>
          <a:bodyPr vert="horz" lIns="91440" tIns="45720" rIns="91440" bIns="45720" rtlCol="0" anchor="ctr">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pPr algn="l"/>
            <a:r>
              <a:rPr lang="en-GB" sz="1600" b="1" dirty="0">
                <a:solidFill>
                  <a:schemeClr val="bg1">
                    <a:lumMod val="65000"/>
                  </a:schemeClr>
                </a:solidFill>
                <a:latin typeface="Helvetica LT Pro" panose="020B0504020202020204" pitchFamily="34" charset="0"/>
              </a:rPr>
              <a:t>PARTNERS</a:t>
            </a:r>
          </a:p>
        </p:txBody>
      </p:sp>
      <p:sp>
        <p:nvSpPr>
          <p:cNvPr id="4" name="Title 1">
            <a:extLst>
              <a:ext uri="{FF2B5EF4-FFF2-40B4-BE49-F238E27FC236}">
                <a16:creationId xmlns:a16="http://schemas.microsoft.com/office/drawing/2014/main" id="{4FA3C5A4-F087-666B-87A1-E3CE1434E2B3}"/>
              </a:ext>
            </a:extLst>
          </p:cNvPr>
          <p:cNvSpPr txBox="1"/>
          <p:nvPr/>
        </p:nvSpPr>
        <p:spPr>
          <a:xfrm>
            <a:off x="1622779" y="-43676"/>
            <a:ext cx="4271110" cy="1046976"/>
          </a:xfrm>
          <a:prstGeom prst="rect">
            <a:avLst/>
          </a:prstGeom>
        </p:spPr>
        <p:txBody>
          <a:bodyPr vert="horz" lIns="91440" tIns="45720" rIns="91440" bIns="45720" rtlCol="0" anchor="ctr">
            <a:no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r>
              <a:rPr lang="en-GB" sz="2200" b="1" dirty="0">
                <a:latin typeface="Helvetica LT Pro" panose="020B0504020202020204" pitchFamily="34" charset="0"/>
              </a:rPr>
              <a:t>Craigmillar Court </a:t>
            </a:r>
          </a:p>
          <a:p>
            <a:r>
              <a:rPr lang="en-GB" sz="2200" b="1" dirty="0">
                <a:latin typeface="Helvetica LT Pro" panose="020B0504020202020204" pitchFamily="34" charset="0"/>
              </a:rPr>
              <a:t>and </a:t>
            </a:r>
            <a:r>
              <a:rPr lang="en-GB" sz="2200" b="1" dirty="0" err="1">
                <a:latin typeface="Helvetica LT Pro" panose="020B0504020202020204" pitchFamily="34" charset="0"/>
              </a:rPr>
              <a:t>Peffermill</a:t>
            </a:r>
            <a:r>
              <a:rPr lang="en-GB" sz="2200" b="1" dirty="0">
                <a:latin typeface="Helvetica LT Pro" panose="020B0504020202020204" pitchFamily="34" charset="0"/>
              </a:rPr>
              <a:t> Court</a:t>
            </a:r>
          </a:p>
        </p:txBody>
      </p:sp>
      <p:pic>
        <p:nvPicPr>
          <p:cNvPr id="10" name="Picture 9">
            <a:extLst>
              <a:ext uri="{FF2B5EF4-FFF2-40B4-BE49-F238E27FC236}">
                <a16:creationId xmlns:a16="http://schemas.microsoft.com/office/drawing/2014/main" id="{1069F6CB-C705-CE9C-9868-EEE222A81B31}"/>
              </a:ext>
            </a:extLst>
          </p:cNvPr>
          <p:cNvPicPr>
            <a:picLocks noChangeAspect="1"/>
          </p:cNvPicPr>
          <p:nvPr/>
        </p:nvPicPr>
        <p:blipFill>
          <a:blip r:embed="rId7" cstate="print">
            <a:extLst>
              <a:ext uri="{28A0092B-C50C-407E-A947-70E740481C1C}">
                <a14:useLocalDpi xmlns:a14="http://schemas.microsoft.com/office/drawing/2010/main" val="0"/>
              </a:ext>
            </a:extLst>
          </a:blip>
          <a:srcRect l="5189" t="12187" r="6179" b="17759"/>
          <a:stretch>
            <a:fillRect/>
          </a:stretch>
        </p:blipFill>
        <p:spPr>
          <a:xfrm>
            <a:off x="120649" y="1490171"/>
            <a:ext cx="7315201" cy="8172836"/>
          </a:xfrm>
          <a:prstGeom prst="rect">
            <a:avLst/>
          </a:prstGeom>
        </p:spPr>
      </p:pic>
    </p:spTree>
    <p:extLst>
      <p:ext uri="{BB962C8B-B14F-4D97-AF65-F5344CB8AC3E}">
        <p14:creationId xmlns:p14="http://schemas.microsoft.com/office/powerpoint/2010/main" val="368479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700"/>
                                        <p:tgtEl>
                                          <p:spTgt spid="15"/>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A8AA2688288C468A29D2D33E3C35DF" ma:contentTypeVersion="12" ma:contentTypeDescription="Create a new document." ma:contentTypeScope="" ma:versionID="97cf8489af6bbdc95168caa6650819de">
  <xsd:schema xmlns:xsd="http://www.w3.org/2001/XMLSchema" xmlns:xs="http://www.w3.org/2001/XMLSchema" xmlns:p="http://schemas.microsoft.com/office/2006/metadata/properties" xmlns:ns2="c24d769e-1909-4837-8da7-b541dce7cfa2" targetNamespace="http://schemas.microsoft.com/office/2006/metadata/properties" ma:root="true" ma:fieldsID="d73bdd95d4e8c391bab350aadfa3f07c" ns2:_="">
    <xsd:import namespace="c24d769e-1909-4837-8da7-b541dce7cf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d769e-1909-4837-8da7-b541dce7cf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9655cbf-0685-419e-bc18-f52a0cf541e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4d769e-1909-4837-8da7-b541dce7cfa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50639-0763-4EE5-B8EE-7E74F6C23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d769e-1909-4837-8da7-b541dce7cf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48DFEF-292C-43BB-9BF3-97455B30D2A1}">
  <ds:schemaRefs>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http://purl.org/dc/elements/1.1/"/>
    <ds:schemaRef ds:uri="c24d769e-1909-4837-8da7-b541dce7cfa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D333FEE-92B6-49C9-B37C-8642C2F2E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2739</TotalTime>
  <Words>951</Words>
  <Application>Microsoft Office PowerPoint</Application>
  <PresentationFormat>Custom</PresentationFormat>
  <Paragraphs>85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Calibri</vt:lpstr>
      <vt:lpstr>Helvetica LT Pro</vt:lpstr>
      <vt:lpstr>Poppins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Bennett, Sarah L</dc:creator>
  <dc:description/>
  <cp:lastModifiedBy>Cairns, Richard</cp:lastModifiedBy>
  <cp:revision>10</cp:revision>
  <cp:lastPrinted>2026-06-01T12:39:17Z</cp:lastPrinted>
  <dcterms:created xsi:type="dcterms:W3CDTF">2026-02-27T09:28:45Z</dcterms:created>
  <dcterms:modified xsi:type="dcterms:W3CDTF">2026-06-02T12:54:47Z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0x010100E4A8AA2688288C468A29D2D33E3C35DF</vt:lpwstr>
  </property>
  <property fmtid="{D5CDD505-2E9C-101B-9397-08002B2CF9AE}" pid="3" name="Created">
    <vt:filetime>2026-02-27T00:00:00Z</vt:filetime>
  </property>
  <property fmtid="{D5CDD505-2E9C-101B-9397-08002B2CF9AE}" pid="4" name="Creator">
    <vt:lpwstr>Acrobat PDFMaker 25 for Word</vt:lpwstr>
  </property>
  <property fmtid="{D5CDD505-2E9C-101B-9397-08002B2CF9AE}" pid="5" name="DocBusStream">
    <vt:lpwstr>Kier Business Stream</vt:lpwstr>
  </property>
  <property fmtid="{D5CDD505-2E9C-101B-9397-08002B2CF9AE}" pid="6" name="DocBusUnit">
    <vt:lpwstr>Business Unit</vt:lpwstr>
  </property>
  <property fmtid="{D5CDD505-2E9C-101B-9397-08002B2CF9AE}" pid="7" name="LastSaved">
    <vt:filetime>2026-02-27T00:00:00Z</vt:filetime>
  </property>
  <property fmtid="{D5CDD505-2E9C-101B-9397-08002B2CF9AE}" pid="8" name="MediaServiceImageTags">
    <vt:lpwstr/>
  </property>
  <property fmtid="{D5CDD505-2E9C-101B-9397-08002B2CF9AE}" pid="9" name="Producer">
    <vt:lpwstr>Adobe PDF Library 25.1.231</vt:lpwstr>
  </property>
  <property fmtid="{D5CDD505-2E9C-101B-9397-08002B2CF9AE}" pid="10" name="RibbonPtr">
    <vt:lpwstr>174744524</vt:lpwstr>
  </property>
  <property fmtid="{D5CDD505-2E9C-101B-9397-08002B2CF9AE}" pid="11" name="SourceModified">
    <vt:lpwstr/>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ies>
</file>