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Lst>
  <p:notesMasterIdLst>
    <p:notesMasterId r:id="rId12"/>
  </p:notesMasterIdLst>
  <p:sldIdLst>
    <p:sldId id="256" r:id="rId3"/>
    <p:sldId id="281" r:id="rId4"/>
    <p:sldId id="280" r:id="rId5"/>
    <p:sldId id="263" r:id="rId6"/>
    <p:sldId id="274" r:id="rId7"/>
    <p:sldId id="276" r:id="rId8"/>
    <p:sldId id="285" r:id="rId9"/>
    <p:sldId id="286"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DD986-4722-4D6C-9A87-05390FAB569C}" v="1" dt="2025-11-12T11:16:13.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202"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Greenhill" userId="2234ada6-1a49-423d-b259-37a7e258651b" providerId="ADAL" clId="{162C6BAE-A79A-49F6-B9F2-C6555069D7F8}"/>
    <pc:docChg chg="custSel modSld">
      <pc:chgData name="Paula Greenhill" userId="2234ada6-1a49-423d-b259-37a7e258651b" providerId="ADAL" clId="{162C6BAE-A79A-49F6-B9F2-C6555069D7F8}" dt="2025-11-12T11:16:16.937" v="64" actId="20577"/>
      <pc:docMkLst>
        <pc:docMk/>
      </pc:docMkLst>
      <pc:sldChg chg="modSp mod">
        <pc:chgData name="Paula Greenhill" userId="2234ada6-1a49-423d-b259-37a7e258651b" providerId="ADAL" clId="{162C6BAE-A79A-49F6-B9F2-C6555069D7F8}" dt="2025-11-12T11:16:16.937" v="64" actId="20577"/>
        <pc:sldMkLst>
          <pc:docMk/>
          <pc:sldMk cId="1331560582" sldId="287"/>
        </pc:sldMkLst>
        <pc:spChg chg="mod">
          <ac:chgData name="Paula Greenhill" userId="2234ada6-1a49-423d-b259-37a7e258651b" providerId="ADAL" clId="{162C6BAE-A79A-49F6-B9F2-C6555069D7F8}" dt="2025-11-12T11:15:53.924" v="52" actId="20577"/>
          <ac:spMkLst>
            <pc:docMk/>
            <pc:sldMk cId="1331560582" sldId="287"/>
            <ac:spMk id="4" creationId="{6EFA8134-507D-43C1-99D4-CA121DC86CA0}"/>
          </ac:spMkLst>
        </pc:spChg>
        <pc:graphicFrameChg chg="mod modGraphic">
          <ac:chgData name="Paula Greenhill" userId="2234ada6-1a49-423d-b259-37a7e258651b" providerId="ADAL" clId="{162C6BAE-A79A-49F6-B9F2-C6555069D7F8}" dt="2025-11-12T11:16:16.937" v="64" actId="20577"/>
          <ac:graphicFrameMkLst>
            <pc:docMk/>
            <pc:sldMk cId="1331560582" sldId="287"/>
            <ac:graphicFrameMk id="6" creationId="{E1A3411B-E6F3-642E-8A6F-6C3F61D25CD0}"/>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B3820-70BF-437F-919A-6EEED77552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50B1FE-AA57-4528-860F-2ACE9B2C6360}">
      <dgm:prSet/>
      <dgm:spPr/>
      <dgm:t>
        <a:bodyPr/>
        <a:lstStyle/>
        <a:p>
          <a:pPr>
            <a:lnSpc>
              <a:spcPct val="100000"/>
            </a:lnSpc>
          </a:pPr>
          <a:r>
            <a:rPr lang="en-GB" b="1" i="0" u="sng" baseline="0" dirty="0"/>
            <a:t>WEBSITE</a:t>
          </a:r>
          <a:r>
            <a:rPr lang="en-GB" b="1" i="0" baseline="0" dirty="0"/>
            <a:t> - We will monitor central enquiries from parents who are seeking information, enquiries will inform changes to webpages and the number of enquiries will reduce.</a:t>
          </a:r>
          <a:endParaRPr lang="en-US" dirty="0"/>
        </a:p>
      </dgm:t>
    </dgm:pt>
    <dgm:pt modelId="{7DB28EB5-EA02-4CF1-90C2-9460224EEE9C}" type="parTrans" cxnId="{ED4877BB-316A-44A1-B098-90CC0D6FDC33}">
      <dgm:prSet/>
      <dgm:spPr/>
      <dgm:t>
        <a:bodyPr/>
        <a:lstStyle/>
        <a:p>
          <a:endParaRPr lang="en-US"/>
        </a:p>
      </dgm:t>
    </dgm:pt>
    <dgm:pt modelId="{2EF3CBF2-D772-4042-B13F-269B1B24FB60}" type="sibTrans" cxnId="{ED4877BB-316A-44A1-B098-90CC0D6FDC33}">
      <dgm:prSet/>
      <dgm:spPr/>
      <dgm:t>
        <a:bodyPr/>
        <a:lstStyle/>
        <a:p>
          <a:endParaRPr lang="en-US"/>
        </a:p>
      </dgm:t>
    </dgm:pt>
    <dgm:pt modelId="{45C47468-F059-4158-A8A8-7FD8170A3396}">
      <dgm:prSet/>
      <dgm:spPr/>
      <dgm:t>
        <a:bodyPr/>
        <a:lstStyle/>
        <a:p>
          <a:pPr>
            <a:lnSpc>
              <a:spcPct val="100000"/>
            </a:lnSpc>
          </a:pPr>
          <a:r>
            <a:rPr lang="en-GB" b="1" i="0" u="sng" baseline="0"/>
            <a:t>IN PERSON LEARNING COMMUNITY MEETINGS </a:t>
          </a:r>
          <a:r>
            <a:rPr lang="en-GB" b="1" i="0" baseline="0"/>
            <a:t>- Feedback gathered will be tracked on education operation team meeting. Solutions will be recorded.  </a:t>
          </a:r>
          <a:endParaRPr lang="en-US"/>
        </a:p>
      </dgm:t>
    </dgm:pt>
    <dgm:pt modelId="{668913DE-1CFA-46DF-A88D-E45431F09B27}" type="parTrans" cxnId="{790B14F0-B02C-43D8-A58A-AB6B4093A135}">
      <dgm:prSet/>
      <dgm:spPr/>
      <dgm:t>
        <a:bodyPr/>
        <a:lstStyle/>
        <a:p>
          <a:endParaRPr lang="en-US"/>
        </a:p>
      </dgm:t>
    </dgm:pt>
    <dgm:pt modelId="{41D10342-D2D8-49D1-9EB5-A50A15EADEFD}" type="sibTrans" cxnId="{790B14F0-B02C-43D8-A58A-AB6B4093A135}">
      <dgm:prSet/>
      <dgm:spPr/>
      <dgm:t>
        <a:bodyPr/>
        <a:lstStyle/>
        <a:p>
          <a:endParaRPr lang="en-US"/>
        </a:p>
      </dgm:t>
    </dgm:pt>
    <dgm:pt modelId="{105A5715-44C8-4362-ABC7-01DBD0D4BD10}">
      <dgm:prSet/>
      <dgm:spPr/>
      <dgm:t>
        <a:bodyPr/>
        <a:lstStyle/>
        <a:p>
          <a:pPr>
            <a:lnSpc>
              <a:spcPct val="100000"/>
            </a:lnSpc>
          </a:pPr>
          <a:r>
            <a:rPr lang="en-GB" b="1" i="0" u="sng" baseline="0"/>
            <a:t>PARENT SUPPORT </a:t>
          </a:r>
          <a:r>
            <a:rPr lang="en-GB" b="1" i="0" baseline="0"/>
            <a:t>-Changes to webpage will include improved navigation on webpages. Links will be added between webpages.</a:t>
          </a:r>
          <a:endParaRPr lang="en-US"/>
        </a:p>
      </dgm:t>
    </dgm:pt>
    <dgm:pt modelId="{A44CA38C-FC3C-4DF3-BBD2-FFFF39A85047}" type="parTrans" cxnId="{8F741942-BC7E-4B48-BA38-D9CAA1E65042}">
      <dgm:prSet/>
      <dgm:spPr/>
      <dgm:t>
        <a:bodyPr/>
        <a:lstStyle/>
        <a:p>
          <a:endParaRPr lang="en-US"/>
        </a:p>
      </dgm:t>
    </dgm:pt>
    <dgm:pt modelId="{D84D7A53-48E7-4BEF-B880-888592F1AFA5}" type="sibTrans" cxnId="{8F741942-BC7E-4B48-BA38-D9CAA1E65042}">
      <dgm:prSet/>
      <dgm:spPr/>
      <dgm:t>
        <a:bodyPr/>
        <a:lstStyle/>
        <a:p>
          <a:endParaRPr lang="en-US"/>
        </a:p>
      </dgm:t>
    </dgm:pt>
    <dgm:pt modelId="{DB453419-46A0-430D-A2B5-C521EE2EC1AE}">
      <dgm:prSet/>
      <dgm:spPr/>
      <dgm:t>
        <a:bodyPr/>
        <a:lstStyle/>
        <a:p>
          <a:pPr>
            <a:lnSpc>
              <a:spcPct val="100000"/>
            </a:lnSpc>
          </a:pPr>
          <a:r>
            <a:rPr lang="en-GB" b="1" i="0" u="sng" baseline="0"/>
            <a:t>SURVEY </a:t>
          </a:r>
          <a:r>
            <a:rPr lang="en-GB" b="1" i="0" baseline="0"/>
            <a:t>- Main themes gathered in survey will be added to this plan and actioned will be identified. </a:t>
          </a:r>
          <a:endParaRPr lang="en-US"/>
        </a:p>
      </dgm:t>
    </dgm:pt>
    <dgm:pt modelId="{FD36FCF1-5C7E-4B11-8746-531CEA3C7D8A}" type="parTrans" cxnId="{E4B3B992-AD78-45FB-9E00-6EF16EFB99EF}">
      <dgm:prSet/>
      <dgm:spPr/>
      <dgm:t>
        <a:bodyPr/>
        <a:lstStyle/>
        <a:p>
          <a:endParaRPr lang="en-US"/>
        </a:p>
      </dgm:t>
    </dgm:pt>
    <dgm:pt modelId="{6D2150ED-89B2-4C5C-8A67-157BC39BDEC8}" type="sibTrans" cxnId="{E4B3B992-AD78-45FB-9E00-6EF16EFB99EF}">
      <dgm:prSet/>
      <dgm:spPr/>
      <dgm:t>
        <a:bodyPr/>
        <a:lstStyle/>
        <a:p>
          <a:endParaRPr lang="en-US"/>
        </a:p>
      </dgm:t>
    </dgm:pt>
    <dgm:pt modelId="{94241641-DC46-47A3-B9E1-C487C95F1E32}" type="pres">
      <dgm:prSet presAssocID="{796B3820-70BF-437F-919A-6EEED7755229}" presName="linear" presStyleCnt="0">
        <dgm:presLayoutVars>
          <dgm:animLvl val="lvl"/>
          <dgm:resizeHandles val="exact"/>
        </dgm:presLayoutVars>
      </dgm:prSet>
      <dgm:spPr/>
    </dgm:pt>
    <dgm:pt modelId="{E106E77B-E60F-4DB4-A592-98C3D1446F9A}" type="pres">
      <dgm:prSet presAssocID="{1350B1FE-AA57-4528-860F-2ACE9B2C6360}" presName="parentText" presStyleLbl="node1" presStyleIdx="0" presStyleCnt="4">
        <dgm:presLayoutVars>
          <dgm:chMax val="0"/>
          <dgm:bulletEnabled val="1"/>
        </dgm:presLayoutVars>
      </dgm:prSet>
      <dgm:spPr/>
    </dgm:pt>
    <dgm:pt modelId="{AFF669DC-EBD4-4834-BFE6-425CB3027CC1}" type="pres">
      <dgm:prSet presAssocID="{2EF3CBF2-D772-4042-B13F-269B1B24FB60}" presName="spacer" presStyleCnt="0"/>
      <dgm:spPr/>
    </dgm:pt>
    <dgm:pt modelId="{423FA561-2DA1-44DF-B998-8574C8FE43AC}" type="pres">
      <dgm:prSet presAssocID="{45C47468-F059-4158-A8A8-7FD8170A3396}" presName="parentText" presStyleLbl="node1" presStyleIdx="1" presStyleCnt="4">
        <dgm:presLayoutVars>
          <dgm:chMax val="0"/>
          <dgm:bulletEnabled val="1"/>
        </dgm:presLayoutVars>
      </dgm:prSet>
      <dgm:spPr/>
    </dgm:pt>
    <dgm:pt modelId="{D3C11CD3-3DD6-4390-877C-149D60923205}" type="pres">
      <dgm:prSet presAssocID="{41D10342-D2D8-49D1-9EB5-A50A15EADEFD}" presName="spacer" presStyleCnt="0"/>
      <dgm:spPr/>
    </dgm:pt>
    <dgm:pt modelId="{F7A25EDD-21C7-4971-956F-410A53478D0B}" type="pres">
      <dgm:prSet presAssocID="{105A5715-44C8-4362-ABC7-01DBD0D4BD10}" presName="parentText" presStyleLbl="node1" presStyleIdx="2" presStyleCnt="4">
        <dgm:presLayoutVars>
          <dgm:chMax val="0"/>
          <dgm:bulletEnabled val="1"/>
        </dgm:presLayoutVars>
      </dgm:prSet>
      <dgm:spPr/>
    </dgm:pt>
    <dgm:pt modelId="{F8786DA0-3ED0-4AF9-81B5-43E91E1D4E28}" type="pres">
      <dgm:prSet presAssocID="{D84D7A53-48E7-4BEF-B880-888592F1AFA5}" presName="spacer" presStyleCnt="0"/>
      <dgm:spPr/>
    </dgm:pt>
    <dgm:pt modelId="{25BFFF35-489F-4455-964E-B6B207534183}" type="pres">
      <dgm:prSet presAssocID="{DB453419-46A0-430D-A2B5-C521EE2EC1AE}" presName="parentText" presStyleLbl="node1" presStyleIdx="3" presStyleCnt="4">
        <dgm:presLayoutVars>
          <dgm:chMax val="0"/>
          <dgm:bulletEnabled val="1"/>
        </dgm:presLayoutVars>
      </dgm:prSet>
      <dgm:spPr/>
    </dgm:pt>
  </dgm:ptLst>
  <dgm:cxnLst>
    <dgm:cxn modelId="{CF341211-856D-453C-9F85-3C04D2F3CFAC}" type="presOf" srcId="{796B3820-70BF-437F-919A-6EEED7755229}" destId="{94241641-DC46-47A3-B9E1-C487C95F1E32}" srcOrd="0" destOrd="0" presId="urn:microsoft.com/office/officeart/2005/8/layout/vList2"/>
    <dgm:cxn modelId="{8F741942-BC7E-4B48-BA38-D9CAA1E65042}" srcId="{796B3820-70BF-437F-919A-6EEED7755229}" destId="{105A5715-44C8-4362-ABC7-01DBD0D4BD10}" srcOrd="2" destOrd="0" parTransId="{A44CA38C-FC3C-4DF3-BBD2-FFFF39A85047}" sibTransId="{D84D7A53-48E7-4BEF-B880-888592F1AFA5}"/>
    <dgm:cxn modelId="{91D8CC4C-5411-4868-A1C4-99F58CF85C6A}" type="presOf" srcId="{1350B1FE-AA57-4528-860F-2ACE9B2C6360}" destId="{E106E77B-E60F-4DB4-A592-98C3D1446F9A}" srcOrd="0" destOrd="0" presId="urn:microsoft.com/office/officeart/2005/8/layout/vList2"/>
    <dgm:cxn modelId="{8E5E518A-1C73-41FF-AE6E-7C037BD5D60A}" type="presOf" srcId="{DB453419-46A0-430D-A2B5-C521EE2EC1AE}" destId="{25BFFF35-489F-4455-964E-B6B207534183}" srcOrd="0" destOrd="0" presId="urn:microsoft.com/office/officeart/2005/8/layout/vList2"/>
    <dgm:cxn modelId="{E4B3B992-AD78-45FB-9E00-6EF16EFB99EF}" srcId="{796B3820-70BF-437F-919A-6EEED7755229}" destId="{DB453419-46A0-430D-A2B5-C521EE2EC1AE}" srcOrd="3" destOrd="0" parTransId="{FD36FCF1-5C7E-4B11-8746-531CEA3C7D8A}" sibTransId="{6D2150ED-89B2-4C5C-8A67-157BC39BDEC8}"/>
    <dgm:cxn modelId="{4B84A69F-C144-4112-8786-3CE36F8042E0}" type="presOf" srcId="{105A5715-44C8-4362-ABC7-01DBD0D4BD10}" destId="{F7A25EDD-21C7-4971-956F-410A53478D0B}" srcOrd="0" destOrd="0" presId="urn:microsoft.com/office/officeart/2005/8/layout/vList2"/>
    <dgm:cxn modelId="{ED4877BB-316A-44A1-B098-90CC0D6FDC33}" srcId="{796B3820-70BF-437F-919A-6EEED7755229}" destId="{1350B1FE-AA57-4528-860F-2ACE9B2C6360}" srcOrd="0" destOrd="0" parTransId="{7DB28EB5-EA02-4CF1-90C2-9460224EEE9C}" sibTransId="{2EF3CBF2-D772-4042-B13F-269B1B24FB60}"/>
    <dgm:cxn modelId="{AC67F0EB-0A21-4F39-957D-54AEFD5891B5}" type="presOf" srcId="{45C47468-F059-4158-A8A8-7FD8170A3396}" destId="{423FA561-2DA1-44DF-B998-8574C8FE43AC}" srcOrd="0" destOrd="0" presId="urn:microsoft.com/office/officeart/2005/8/layout/vList2"/>
    <dgm:cxn modelId="{790B14F0-B02C-43D8-A58A-AB6B4093A135}" srcId="{796B3820-70BF-437F-919A-6EEED7755229}" destId="{45C47468-F059-4158-A8A8-7FD8170A3396}" srcOrd="1" destOrd="0" parTransId="{668913DE-1CFA-46DF-A88D-E45431F09B27}" sibTransId="{41D10342-D2D8-49D1-9EB5-A50A15EADEFD}"/>
    <dgm:cxn modelId="{9704AA6F-9F5D-4F9F-A927-DE8FDCD6AF1A}" type="presParOf" srcId="{94241641-DC46-47A3-B9E1-C487C95F1E32}" destId="{E106E77B-E60F-4DB4-A592-98C3D1446F9A}" srcOrd="0" destOrd="0" presId="urn:microsoft.com/office/officeart/2005/8/layout/vList2"/>
    <dgm:cxn modelId="{04D02500-1269-488B-A774-0CCEC96FA2FD}" type="presParOf" srcId="{94241641-DC46-47A3-B9E1-C487C95F1E32}" destId="{AFF669DC-EBD4-4834-BFE6-425CB3027CC1}" srcOrd="1" destOrd="0" presId="urn:microsoft.com/office/officeart/2005/8/layout/vList2"/>
    <dgm:cxn modelId="{39FA40B2-A826-402E-AD41-32360829737A}" type="presParOf" srcId="{94241641-DC46-47A3-B9E1-C487C95F1E32}" destId="{423FA561-2DA1-44DF-B998-8574C8FE43AC}" srcOrd="2" destOrd="0" presId="urn:microsoft.com/office/officeart/2005/8/layout/vList2"/>
    <dgm:cxn modelId="{301D45EF-B668-42D2-BC1D-A06270DA7CD5}" type="presParOf" srcId="{94241641-DC46-47A3-B9E1-C487C95F1E32}" destId="{D3C11CD3-3DD6-4390-877C-149D60923205}" srcOrd="3" destOrd="0" presId="urn:microsoft.com/office/officeart/2005/8/layout/vList2"/>
    <dgm:cxn modelId="{EF954036-A612-469B-B8BB-696EBC7C046A}" type="presParOf" srcId="{94241641-DC46-47A3-B9E1-C487C95F1E32}" destId="{F7A25EDD-21C7-4971-956F-410A53478D0B}" srcOrd="4" destOrd="0" presId="urn:microsoft.com/office/officeart/2005/8/layout/vList2"/>
    <dgm:cxn modelId="{94A0F9C4-8805-4415-9268-9FB7C2B22E19}" type="presParOf" srcId="{94241641-DC46-47A3-B9E1-C487C95F1E32}" destId="{F8786DA0-3ED0-4AF9-81B5-43E91E1D4E28}" srcOrd="5" destOrd="0" presId="urn:microsoft.com/office/officeart/2005/8/layout/vList2"/>
    <dgm:cxn modelId="{74E4ECE5-4D67-4F74-BB9D-FECA84723646}" type="presParOf" srcId="{94241641-DC46-47A3-B9E1-C487C95F1E32}" destId="{25BFFF35-489F-4455-964E-B6B2075341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AAE30-365B-4960-99C5-64A87143FE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A33A384-4F56-46E7-841C-331A6B1100ED}">
      <dgm:prSet/>
      <dgm:spPr/>
      <dgm:t>
        <a:bodyPr/>
        <a:lstStyle/>
        <a:p>
          <a:pPr>
            <a:lnSpc>
              <a:spcPct val="100000"/>
            </a:lnSpc>
          </a:pPr>
          <a:r>
            <a:rPr lang="en-GB" u="sng"/>
            <a:t>Evidenced based programs </a:t>
          </a:r>
          <a:r>
            <a:rPr lang="en-GB"/>
            <a:t>- Data will be analysed twice a year. </a:t>
          </a:r>
          <a:endParaRPr lang="en-US"/>
        </a:p>
      </dgm:t>
    </dgm:pt>
    <dgm:pt modelId="{ACB583B8-CD5B-43AB-B959-D02DF8E77D33}" type="parTrans" cxnId="{56346960-3EAE-4B15-A1FB-0B21E1BA8E78}">
      <dgm:prSet/>
      <dgm:spPr/>
      <dgm:t>
        <a:bodyPr/>
        <a:lstStyle/>
        <a:p>
          <a:endParaRPr lang="en-US"/>
        </a:p>
      </dgm:t>
    </dgm:pt>
    <dgm:pt modelId="{06AB2E40-FDD6-423D-8FF2-911281ACF9E0}" type="sibTrans" cxnId="{56346960-3EAE-4B15-A1FB-0B21E1BA8E78}">
      <dgm:prSet/>
      <dgm:spPr/>
      <dgm:t>
        <a:bodyPr/>
        <a:lstStyle/>
        <a:p>
          <a:endParaRPr lang="en-US"/>
        </a:p>
      </dgm:t>
    </dgm:pt>
    <dgm:pt modelId="{5B3B8CEC-08DC-4EC5-9638-B0C2A8DA49D3}">
      <dgm:prSet/>
      <dgm:spPr/>
      <dgm:t>
        <a:bodyPr/>
        <a:lstStyle/>
        <a:p>
          <a:pPr>
            <a:lnSpc>
              <a:spcPct val="100000"/>
            </a:lnSpc>
          </a:pPr>
          <a:r>
            <a:rPr lang="en-GB" u="sng"/>
            <a:t>Wider professional learning opportunities </a:t>
          </a:r>
          <a:r>
            <a:rPr lang="en-GB"/>
            <a:t>- Data will be analysed twice a year. Staff will complete a survey annually to ensure learning programs meet the current learning needs of staff.</a:t>
          </a:r>
          <a:endParaRPr lang="en-US"/>
        </a:p>
      </dgm:t>
    </dgm:pt>
    <dgm:pt modelId="{D72EF8E3-5AE8-4EDB-BE79-5FC18C81B3FC}" type="parTrans" cxnId="{798844DD-3E8B-4868-A3DF-B3260948B1F3}">
      <dgm:prSet/>
      <dgm:spPr/>
      <dgm:t>
        <a:bodyPr/>
        <a:lstStyle/>
        <a:p>
          <a:endParaRPr lang="en-US"/>
        </a:p>
      </dgm:t>
    </dgm:pt>
    <dgm:pt modelId="{348F622D-87B3-488F-9BAD-0F864CFB9681}" type="sibTrans" cxnId="{798844DD-3E8B-4868-A3DF-B3260948B1F3}">
      <dgm:prSet/>
      <dgm:spPr/>
      <dgm:t>
        <a:bodyPr/>
        <a:lstStyle/>
        <a:p>
          <a:endParaRPr lang="en-US"/>
        </a:p>
      </dgm:t>
    </dgm:pt>
    <dgm:pt modelId="{17209377-1F17-469C-A8FA-8DC6C31521E8}">
      <dgm:prSet/>
      <dgm:spPr/>
      <dgm:t>
        <a:bodyPr/>
        <a:lstStyle/>
        <a:p>
          <a:pPr>
            <a:lnSpc>
              <a:spcPct val="100000"/>
            </a:lnSpc>
          </a:pPr>
          <a:r>
            <a:rPr lang="en-GB" u="sng"/>
            <a:t>Actions within learning together framework </a:t>
          </a:r>
          <a:r>
            <a:rPr lang="en-GB"/>
            <a:t>will be complete. This is tracked 3 times in a year. </a:t>
          </a:r>
          <a:endParaRPr lang="en-US"/>
        </a:p>
      </dgm:t>
    </dgm:pt>
    <dgm:pt modelId="{94A54F0B-ABE2-4CF0-8C51-1D1BF66CFD40}" type="parTrans" cxnId="{F93DD85F-A10A-4950-89F8-AB2F4A606E3D}">
      <dgm:prSet/>
      <dgm:spPr/>
      <dgm:t>
        <a:bodyPr/>
        <a:lstStyle/>
        <a:p>
          <a:endParaRPr lang="en-US"/>
        </a:p>
      </dgm:t>
    </dgm:pt>
    <dgm:pt modelId="{66D8F4C4-3F32-4CE7-BE95-6EDCEA3B0A2A}" type="sibTrans" cxnId="{F93DD85F-A10A-4950-89F8-AB2F4A606E3D}">
      <dgm:prSet/>
      <dgm:spPr/>
      <dgm:t>
        <a:bodyPr/>
        <a:lstStyle/>
        <a:p>
          <a:endParaRPr lang="en-US"/>
        </a:p>
      </dgm:t>
    </dgm:pt>
    <dgm:pt modelId="{A9984D6A-0867-4E5B-B466-A4272FF60F3A}">
      <dgm:prSet/>
      <dgm:spPr/>
      <dgm:t>
        <a:bodyPr/>
        <a:lstStyle/>
        <a:p>
          <a:pPr>
            <a:lnSpc>
              <a:spcPct val="100000"/>
            </a:lnSpc>
          </a:pPr>
          <a:r>
            <a:rPr lang="en-GB" u="sng" dirty="0"/>
            <a:t>Strengthen </a:t>
          </a:r>
          <a:r>
            <a:rPr lang="en-GB" u="sng"/>
            <a:t>3</a:t>
          </a:r>
          <a:r>
            <a:rPr lang="en-GB" u="sng" baseline="30000"/>
            <a:t>rd</a:t>
          </a:r>
          <a:r>
            <a:rPr lang="en-GB" u="sng"/>
            <a:t> sector connection </a:t>
          </a:r>
          <a:r>
            <a:rPr lang="en-GB" u="sng" dirty="0"/>
            <a:t>including Whole Family Wellbeing.</a:t>
          </a:r>
          <a:r>
            <a:rPr lang="en-GB" dirty="0"/>
            <a:t> We currently have baseline data of what is available. Availability will increase</a:t>
          </a:r>
          <a:r>
            <a:rPr lang="en-GB" b="1" dirty="0"/>
            <a:t>. </a:t>
          </a:r>
          <a:endParaRPr lang="en-US" dirty="0"/>
        </a:p>
      </dgm:t>
    </dgm:pt>
    <dgm:pt modelId="{2FADFA36-4562-47D8-8624-6A423052FFAE}" type="parTrans" cxnId="{AC3551DB-1754-4C46-8A87-02B9DD89CBA0}">
      <dgm:prSet/>
      <dgm:spPr/>
      <dgm:t>
        <a:bodyPr/>
        <a:lstStyle/>
        <a:p>
          <a:endParaRPr lang="en-US"/>
        </a:p>
      </dgm:t>
    </dgm:pt>
    <dgm:pt modelId="{779906C8-92B4-4D9D-9421-1868CA1F9C91}" type="sibTrans" cxnId="{AC3551DB-1754-4C46-8A87-02B9DD89CBA0}">
      <dgm:prSet/>
      <dgm:spPr/>
      <dgm:t>
        <a:bodyPr/>
        <a:lstStyle/>
        <a:p>
          <a:endParaRPr lang="en-US"/>
        </a:p>
      </dgm:t>
    </dgm:pt>
    <dgm:pt modelId="{1498F07E-6F2F-4FAE-8D04-8537F4ADAE61}" type="pres">
      <dgm:prSet presAssocID="{83DAAE30-365B-4960-99C5-64A87143FE61}" presName="root" presStyleCnt="0">
        <dgm:presLayoutVars>
          <dgm:dir/>
          <dgm:resizeHandles val="exact"/>
        </dgm:presLayoutVars>
      </dgm:prSet>
      <dgm:spPr/>
    </dgm:pt>
    <dgm:pt modelId="{7538AA28-9F2D-4A72-B234-2A9669C0FEEE}" type="pres">
      <dgm:prSet presAssocID="{7A33A384-4F56-46E7-841C-331A6B1100ED}" presName="compNode" presStyleCnt="0"/>
      <dgm:spPr/>
    </dgm:pt>
    <dgm:pt modelId="{AEDF48E9-BA2F-40A8-BE0B-D6330FAC19E1}" type="pres">
      <dgm:prSet presAssocID="{7A33A384-4F56-46E7-841C-331A6B1100ED}" presName="bgRect" presStyleLbl="bgShp" presStyleIdx="0" presStyleCnt="4"/>
      <dgm:spPr/>
    </dgm:pt>
    <dgm:pt modelId="{223664FB-95C9-4BE9-BE20-1F3DE15B2E03}" type="pres">
      <dgm:prSet presAssocID="{7A33A384-4F56-46E7-841C-331A6B1100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A4127B94-BA26-4FA8-8414-70327A88F5C0}" type="pres">
      <dgm:prSet presAssocID="{7A33A384-4F56-46E7-841C-331A6B1100ED}" presName="spaceRect" presStyleCnt="0"/>
      <dgm:spPr/>
    </dgm:pt>
    <dgm:pt modelId="{B4074A56-B48D-46E7-A7E6-09FB9BC1FE10}" type="pres">
      <dgm:prSet presAssocID="{7A33A384-4F56-46E7-841C-331A6B1100ED}" presName="parTx" presStyleLbl="revTx" presStyleIdx="0" presStyleCnt="4">
        <dgm:presLayoutVars>
          <dgm:chMax val="0"/>
          <dgm:chPref val="0"/>
        </dgm:presLayoutVars>
      </dgm:prSet>
      <dgm:spPr/>
    </dgm:pt>
    <dgm:pt modelId="{E552B066-F110-48FE-B3A2-909DE844D303}" type="pres">
      <dgm:prSet presAssocID="{06AB2E40-FDD6-423D-8FF2-911281ACF9E0}" presName="sibTrans" presStyleCnt="0"/>
      <dgm:spPr/>
    </dgm:pt>
    <dgm:pt modelId="{D40ACCBF-1D12-4CAD-BDDB-712506A18B54}" type="pres">
      <dgm:prSet presAssocID="{5B3B8CEC-08DC-4EC5-9638-B0C2A8DA49D3}" presName="compNode" presStyleCnt="0"/>
      <dgm:spPr/>
    </dgm:pt>
    <dgm:pt modelId="{8ACD54AB-7F1E-4834-95DC-00D23494993D}" type="pres">
      <dgm:prSet presAssocID="{5B3B8CEC-08DC-4EC5-9638-B0C2A8DA49D3}" presName="bgRect" presStyleLbl="bgShp" presStyleIdx="1" presStyleCnt="4"/>
      <dgm:spPr/>
    </dgm:pt>
    <dgm:pt modelId="{1CBED4D3-0624-442C-BA13-E0728479759B}" type="pres">
      <dgm:prSet presAssocID="{5B3B8CEC-08DC-4EC5-9638-B0C2A8DA49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77E16FA-C798-408C-87C9-F41DAC46D5A3}" type="pres">
      <dgm:prSet presAssocID="{5B3B8CEC-08DC-4EC5-9638-B0C2A8DA49D3}" presName="spaceRect" presStyleCnt="0"/>
      <dgm:spPr/>
    </dgm:pt>
    <dgm:pt modelId="{0957782E-B546-4A74-8E50-AE2736D0A3A3}" type="pres">
      <dgm:prSet presAssocID="{5B3B8CEC-08DC-4EC5-9638-B0C2A8DA49D3}" presName="parTx" presStyleLbl="revTx" presStyleIdx="1" presStyleCnt="4">
        <dgm:presLayoutVars>
          <dgm:chMax val="0"/>
          <dgm:chPref val="0"/>
        </dgm:presLayoutVars>
      </dgm:prSet>
      <dgm:spPr/>
    </dgm:pt>
    <dgm:pt modelId="{157C203A-5D9E-4436-8CF8-4E5E96728F73}" type="pres">
      <dgm:prSet presAssocID="{348F622D-87B3-488F-9BAD-0F864CFB9681}" presName="sibTrans" presStyleCnt="0"/>
      <dgm:spPr/>
    </dgm:pt>
    <dgm:pt modelId="{1096910C-9C19-49F5-BE9A-BE91B99B4968}" type="pres">
      <dgm:prSet presAssocID="{17209377-1F17-469C-A8FA-8DC6C31521E8}" presName="compNode" presStyleCnt="0"/>
      <dgm:spPr/>
    </dgm:pt>
    <dgm:pt modelId="{3FC2BA7C-580F-4DF8-9D88-CABD13489B72}" type="pres">
      <dgm:prSet presAssocID="{17209377-1F17-469C-A8FA-8DC6C31521E8}" presName="bgRect" presStyleLbl="bgShp" presStyleIdx="2" presStyleCnt="4"/>
      <dgm:spPr/>
    </dgm:pt>
    <dgm:pt modelId="{E46508F1-E8AD-4705-8197-2216CA407661}" type="pres">
      <dgm:prSet presAssocID="{17209377-1F17-469C-A8FA-8DC6C31521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E524E54A-BE73-40CE-8544-EB3F7098A51B}" type="pres">
      <dgm:prSet presAssocID="{17209377-1F17-469C-A8FA-8DC6C31521E8}" presName="spaceRect" presStyleCnt="0"/>
      <dgm:spPr/>
    </dgm:pt>
    <dgm:pt modelId="{BA7276EF-5771-4B8E-896A-DAD02B630AD2}" type="pres">
      <dgm:prSet presAssocID="{17209377-1F17-469C-A8FA-8DC6C31521E8}" presName="parTx" presStyleLbl="revTx" presStyleIdx="2" presStyleCnt="4">
        <dgm:presLayoutVars>
          <dgm:chMax val="0"/>
          <dgm:chPref val="0"/>
        </dgm:presLayoutVars>
      </dgm:prSet>
      <dgm:spPr/>
    </dgm:pt>
    <dgm:pt modelId="{72090C02-CC61-493E-919D-C6D086BC9484}" type="pres">
      <dgm:prSet presAssocID="{66D8F4C4-3F32-4CE7-BE95-6EDCEA3B0A2A}" presName="sibTrans" presStyleCnt="0"/>
      <dgm:spPr/>
    </dgm:pt>
    <dgm:pt modelId="{E4D1BAA3-B18D-4887-BCC1-7363F0333AEF}" type="pres">
      <dgm:prSet presAssocID="{A9984D6A-0867-4E5B-B466-A4272FF60F3A}" presName="compNode" presStyleCnt="0"/>
      <dgm:spPr/>
    </dgm:pt>
    <dgm:pt modelId="{67F5E9DD-EB63-4D38-A6D0-F7C4A8D693DF}" type="pres">
      <dgm:prSet presAssocID="{A9984D6A-0867-4E5B-B466-A4272FF60F3A}" presName="bgRect" presStyleLbl="bgShp" presStyleIdx="3" presStyleCnt="4"/>
      <dgm:spPr/>
    </dgm:pt>
    <dgm:pt modelId="{72DFD639-BAB1-4157-98E0-B92480051DC5}" type="pres">
      <dgm:prSet presAssocID="{A9984D6A-0867-4E5B-B466-A4272FF60F3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ud Computing"/>
        </a:ext>
      </dgm:extLst>
    </dgm:pt>
    <dgm:pt modelId="{BBE483E3-745E-472C-92A7-A1A49CC2C4D8}" type="pres">
      <dgm:prSet presAssocID="{A9984D6A-0867-4E5B-B466-A4272FF60F3A}" presName="spaceRect" presStyleCnt="0"/>
      <dgm:spPr/>
    </dgm:pt>
    <dgm:pt modelId="{80001DE4-BD33-4214-BA99-59BDA1A12C58}" type="pres">
      <dgm:prSet presAssocID="{A9984D6A-0867-4E5B-B466-A4272FF60F3A}" presName="parTx" presStyleLbl="revTx" presStyleIdx="3" presStyleCnt="4">
        <dgm:presLayoutVars>
          <dgm:chMax val="0"/>
          <dgm:chPref val="0"/>
        </dgm:presLayoutVars>
      </dgm:prSet>
      <dgm:spPr/>
    </dgm:pt>
  </dgm:ptLst>
  <dgm:cxnLst>
    <dgm:cxn modelId="{1CECB303-9D0C-4CBD-A739-C637712D554C}" type="presOf" srcId="{17209377-1F17-469C-A8FA-8DC6C31521E8}" destId="{BA7276EF-5771-4B8E-896A-DAD02B630AD2}" srcOrd="0" destOrd="0" presId="urn:microsoft.com/office/officeart/2018/2/layout/IconVerticalSolidList"/>
    <dgm:cxn modelId="{92D2EE13-F5C1-481D-9E15-96F93B3E9299}" type="presOf" srcId="{7A33A384-4F56-46E7-841C-331A6B1100ED}" destId="{B4074A56-B48D-46E7-A7E6-09FB9BC1FE10}" srcOrd="0" destOrd="0" presId="urn:microsoft.com/office/officeart/2018/2/layout/IconVerticalSolidList"/>
    <dgm:cxn modelId="{F93DD85F-A10A-4950-89F8-AB2F4A606E3D}" srcId="{83DAAE30-365B-4960-99C5-64A87143FE61}" destId="{17209377-1F17-469C-A8FA-8DC6C31521E8}" srcOrd="2" destOrd="0" parTransId="{94A54F0B-ABE2-4CF0-8C51-1D1BF66CFD40}" sibTransId="{66D8F4C4-3F32-4CE7-BE95-6EDCEA3B0A2A}"/>
    <dgm:cxn modelId="{56346960-3EAE-4B15-A1FB-0B21E1BA8E78}" srcId="{83DAAE30-365B-4960-99C5-64A87143FE61}" destId="{7A33A384-4F56-46E7-841C-331A6B1100ED}" srcOrd="0" destOrd="0" parTransId="{ACB583B8-CD5B-43AB-B959-D02DF8E77D33}" sibTransId="{06AB2E40-FDD6-423D-8FF2-911281ACF9E0}"/>
    <dgm:cxn modelId="{A17996BF-DCAB-4604-B8E4-500C83412FE8}" type="presOf" srcId="{5B3B8CEC-08DC-4EC5-9638-B0C2A8DA49D3}" destId="{0957782E-B546-4A74-8E50-AE2736D0A3A3}" srcOrd="0" destOrd="0" presId="urn:microsoft.com/office/officeart/2018/2/layout/IconVerticalSolidList"/>
    <dgm:cxn modelId="{AC3551DB-1754-4C46-8A87-02B9DD89CBA0}" srcId="{83DAAE30-365B-4960-99C5-64A87143FE61}" destId="{A9984D6A-0867-4E5B-B466-A4272FF60F3A}" srcOrd="3" destOrd="0" parTransId="{2FADFA36-4562-47D8-8624-6A423052FFAE}" sibTransId="{779906C8-92B4-4D9D-9421-1868CA1F9C91}"/>
    <dgm:cxn modelId="{2A78D4DC-CABF-49FB-BBAF-A83BDD054A15}" type="presOf" srcId="{A9984D6A-0867-4E5B-B466-A4272FF60F3A}" destId="{80001DE4-BD33-4214-BA99-59BDA1A12C58}" srcOrd="0" destOrd="0" presId="urn:microsoft.com/office/officeart/2018/2/layout/IconVerticalSolidList"/>
    <dgm:cxn modelId="{798844DD-3E8B-4868-A3DF-B3260948B1F3}" srcId="{83DAAE30-365B-4960-99C5-64A87143FE61}" destId="{5B3B8CEC-08DC-4EC5-9638-B0C2A8DA49D3}" srcOrd="1" destOrd="0" parTransId="{D72EF8E3-5AE8-4EDB-BE79-5FC18C81B3FC}" sibTransId="{348F622D-87B3-488F-9BAD-0F864CFB9681}"/>
    <dgm:cxn modelId="{CAFBFFFC-7159-4E19-9B1B-39D140727542}" type="presOf" srcId="{83DAAE30-365B-4960-99C5-64A87143FE61}" destId="{1498F07E-6F2F-4FAE-8D04-8537F4ADAE61}" srcOrd="0" destOrd="0" presId="urn:microsoft.com/office/officeart/2018/2/layout/IconVerticalSolidList"/>
    <dgm:cxn modelId="{2C8852B6-DEB4-48D5-A55A-B98B4F72DAC0}" type="presParOf" srcId="{1498F07E-6F2F-4FAE-8D04-8537F4ADAE61}" destId="{7538AA28-9F2D-4A72-B234-2A9669C0FEEE}" srcOrd="0" destOrd="0" presId="urn:microsoft.com/office/officeart/2018/2/layout/IconVerticalSolidList"/>
    <dgm:cxn modelId="{A5D6FBD1-4CCF-4BB2-91F8-F0454F6C714A}" type="presParOf" srcId="{7538AA28-9F2D-4A72-B234-2A9669C0FEEE}" destId="{AEDF48E9-BA2F-40A8-BE0B-D6330FAC19E1}" srcOrd="0" destOrd="0" presId="urn:microsoft.com/office/officeart/2018/2/layout/IconVerticalSolidList"/>
    <dgm:cxn modelId="{7115230A-F7C9-4707-88E2-A66B63E842D6}" type="presParOf" srcId="{7538AA28-9F2D-4A72-B234-2A9669C0FEEE}" destId="{223664FB-95C9-4BE9-BE20-1F3DE15B2E03}" srcOrd="1" destOrd="0" presId="urn:microsoft.com/office/officeart/2018/2/layout/IconVerticalSolidList"/>
    <dgm:cxn modelId="{A92F57E2-E54A-4CAA-95D5-7A7CA3EFDC42}" type="presParOf" srcId="{7538AA28-9F2D-4A72-B234-2A9669C0FEEE}" destId="{A4127B94-BA26-4FA8-8414-70327A88F5C0}" srcOrd="2" destOrd="0" presId="urn:microsoft.com/office/officeart/2018/2/layout/IconVerticalSolidList"/>
    <dgm:cxn modelId="{49EA2438-5DA8-4FD6-928B-4711612FF510}" type="presParOf" srcId="{7538AA28-9F2D-4A72-B234-2A9669C0FEEE}" destId="{B4074A56-B48D-46E7-A7E6-09FB9BC1FE10}" srcOrd="3" destOrd="0" presId="urn:microsoft.com/office/officeart/2018/2/layout/IconVerticalSolidList"/>
    <dgm:cxn modelId="{7EB5CB12-D7BC-48FD-BFB2-F1ECA0F5514B}" type="presParOf" srcId="{1498F07E-6F2F-4FAE-8D04-8537F4ADAE61}" destId="{E552B066-F110-48FE-B3A2-909DE844D303}" srcOrd="1" destOrd="0" presId="urn:microsoft.com/office/officeart/2018/2/layout/IconVerticalSolidList"/>
    <dgm:cxn modelId="{5E68E920-FE2A-4420-A1C2-BA5E43450A92}" type="presParOf" srcId="{1498F07E-6F2F-4FAE-8D04-8537F4ADAE61}" destId="{D40ACCBF-1D12-4CAD-BDDB-712506A18B54}" srcOrd="2" destOrd="0" presId="urn:microsoft.com/office/officeart/2018/2/layout/IconVerticalSolidList"/>
    <dgm:cxn modelId="{0693511C-CE5D-4848-8CDE-318A740ECFB3}" type="presParOf" srcId="{D40ACCBF-1D12-4CAD-BDDB-712506A18B54}" destId="{8ACD54AB-7F1E-4834-95DC-00D23494993D}" srcOrd="0" destOrd="0" presId="urn:microsoft.com/office/officeart/2018/2/layout/IconVerticalSolidList"/>
    <dgm:cxn modelId="{B648B632-C99D-49A2-8603-64AD852D8413}" type="presParOf" srcId="{D40ACCBF-1D12-4CAD-BDDB-712506A18B54}" destId="{1CBED4D3-0624-442C-BA13-E0728479759B}" srcOrd="1" destOrd="0" presId="urn:microsoft.com/office/officeart/2018/2/layout/IconVerticalSolidList"/>
    <dgm:cxn modelId="{18461CCE-E0C2-47BF-B973-71C547F20E0A}" type="presParOf" srcId="{D40ACCBF-1D12-4CAD-BDDB-712506A18B54}" destId="{E77E16FA-C798-408C-87C9-F41DAC46D5A3}" srcOrd="2" destOrd="0" presId="urn:microsoft.com/office/officeart/2018/2/layout/IconVerticalSolidList"/>
    <dgm:cxn modelId="{4FC02781-1CFF-4C16-AAA9-001ACB2ED44C}" type="presParOf" srcId="{D40ACCBF-1D12-4CAD-BDDB-712506A18B54}" destId="{0957782E-B546-4A74-8E50-AE2736D0A3A3}" srcOrd="3" destOrd="0" presId="urn:microsoft.com/office/officeart/2018/2/layout/IconVerticalSolidList"/>
    <dgm:cxn modelId="{9B285E0E-16EC-4116-B31C-131BF8E9AD78}" type="presParOf" srcId="{1498F07E-6F2F-4FAE-8D04-8537F4ADAE61}" destId="{157C203A-5D9E-4436-8CF8-4E5E96728F73}" srcOrd="3" destOrd="0" presId="urn:microsoft.com/office/officeart/2018/2/layout/IconVerticalSolidList"/>
    <dgm:cxn modelId="{F596FF6E-FFA5-41C4-ADB0-4A467D5974C0}" type="presParOf" srcId="{1498F07E-6F2F-4FAE-8D04-8537F4ADAE61}" destId="{1096910C-9C19-49F5-BE9A-BE91B99B4968}" srcOrd="4" destOrd="0" presId="urn:microsoft.com/office/officeart/2018/2/layout/IconVerticalSolidList"/>
    <dgm:cxn modelId="{9C4F9E26-842C-441D-810C-C87BB3B33146}" type="presParOf" srcId="{1096910C-9C19-49F5-BE9A-BE91B99B4968}" destId="{3FC2BA7C-580F-4DF8-9D88-CABD13489B72}" srcOrd="0" destOrd="0" presId="urn:microsoft.com/office/officeart/2018/2/layout/IconVerticalSolidList"/>
    <dgm:cxn modelId="{8AAEE21C-FF56-40CB-8CD1-140A26DDA258}" type="presParOf" srcId="{1096910C-9C19-49F5-BE9A-BE91B99B4968}" destId="{E46508F1-E8AD-4705-8197-2216CA407661}" srcOrd="1" destOrd="0" presId="urn:microsoft.com/office/officeart/2018/2/layout/IconVerticalSolidList"/>
    <dgm:cxn modelId="{983FA0B6-2DC8-45B5-93FE-A4B034C7A207}" type="presParOf" srcId="{1096910C-9C19-49F5-BE9A-BE91B99B4968}" destId="{E524E54A-BE73-40CE-8544-EB3F7098A51B}" srcOrd="2" destOrd="0" presId="urn:microsoft.com/office/officeart/2018/2/layout/IconVerticalSolidList"/>
    <dgm:cxn modelId="{99F01CCB-DCC8-4A83-BCB3-870211AE0DC9}" type="presParOf" srcId="{1096910C-9C19-49F5-BE9A-BE91B99B4968}" destId="{BA7276EF-5771-4B8E-896A-DAD02B630AD2}" srcOrd="3" destOrd="0" presId="urn:microsoft.com/office/officeart/2018/2/layout/IconVerticalSolidList"/>
    <dgm:cxn modelId="{E744E0E0-62BD-4221-8068-D5E59ECB153A}" type="presParOf" srcId="{1498F07E-6F2F-4FAE-8D04-8537F4ADAE61}" destId="{72090C02-CC61-493E-919D-C6D086BC9484}" srcOrd="5" destOrd="0" presId="urn:microsoft.com/office/officeart/2018/2/layout/IconVerticalSolidList"/>
    <dgm:cxn modelId="{98D9335C-3B6B-43C5-BAFA-DCCC621B3838}" type="presParOf" srcId="{1498F07E-6F2F-4FAE-8D04-8537F4ADAE61}" destId="{E4D1BAA3-B18D-4887-BCC1-7363F0333AEF}" srcOrd="6" destOrd="0" presId="urn:microsoft.com/office/officeart/2018/2/layout/IconVerticalSolidList"/>
    <dgm:cxn modelId="{7E4FDB0A-33AF-4565-8DE1-032AD33F9142}" type="presParOf" srcId="{E4D1BAA3-B18D-4887-BCC1-7363F0333AEF}" destId="{67F5E9DD-EB63-4D38-A6D0-F7C4A8D693DF}" srcOrd="0" destOrd="0" presId="urn:microsoft.com/office/officeart/2018/2/layout/IconVerticalSolidList"/>
    <dgm:cxn modelId="{341685EB-E02F-4077-BEE8-BE8D9EA28CFE}" type="presParOf" srcId="{E4D1BAA3-B18D-4887-BCC1-7363F0333AEF}" destId="{72DFD639-BAB1-4157-98E0-B92480051DC5}" srcOrd="1" destOrd="0" presId="urn:microsoft.com/office/officeart/2018/2/layout/IconVerticalSolidList"/>
    <dgm:cxn modelId="{7A9BA65C-9771-4787-BECB-0971607448E9}" type="presParOf" srcId="{E4D1BAA3-B18D-4887-BCC1-7363F0333AEF}" destId="{BBE483E3-745E-472C-92A7-A1A49CC2C4D8}" srcOrd="2" destOrd="0" presId="urn:microsoft.com/office/officeart/2018/2/layout/IconVerticalSolidList"/>
    <dgm:cxn modelId="{5ADC72B7-0C36-4D78-9A4D-A9B3DA10E4A8}" type="presParOf" srcId="{E4D1BAA3-B18D-4887-BCC1-7363F0333AEF}" destId="{80001DE4-BD33-4214-BA99-59BDA1A12C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6E77B-E60F-4DB4-A592-98C3D1446F9A}">
      <dsp:nvSpPr>
        <dsp:cNvPr id="0" name=""/>
        <dsp:cNvSpPr/>
      </dsp:nvSpPr>
      <dsp:spPr>
        <a:xfrm>
          <a:off x="0" y="78293"/>
          <a:ext cx="5157787" cy="851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GB" sz="1400" b="1" i="0" u="sng" kern="1200" baseline="0" dirty="0"/>
            <a:t>WEBSITE</a:t>
          </a:r>
          <a:r>
            <a:rPr lang="en-GB" sz="1400" b="1" i="0" kern="1200" baseline="0" dirty="0"/>
            <a:t> - We will monitor central enquiries from parents who are seeking information, enquiries will inform changes to webpages and the number of enquiries will reduce.</a:t>
          </a:r>
          <a:endParaRPr lang="en-US" sz="1400" kern="1200" dirty="0"/>
        </a:p>
      </dsp:txBody>
      <dsp:txXfrm>
        <a:off x="41579" y="119872"/>
        <a:ext cx="5074629" cy="768602"/>
      </dsp:txXfrm>
    </dsp:sp>
    <dsp:sp modelId="{423FA561-2DA1-44DF-B998-8574C8FE43AC}">
      <dsp:nvSpPr>
        <dsp:cNvPr id="0" name=""/>
        <dsp:cNvSpPr/>
      </dsp:nvSpPr>
      <dsp:spPr>
        <a:xfrm>
          <a:off x="0" y="970374"/>
          <a:ext cx="5157787" cy="851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GB" sz="1400" b="1" i="0" u="sng" kern="1200" baseline="0"/>
            <a:t>IN PERSON LEARNING COMMUNITY MEETINGS </a:t>
          </a:r>
          <a:r>
            <a:rPr lang="en-GB" sz="1400" b="1" i="0" kern="1200" baseline="0"/>
            <a:t>- Feedback gathered will be tracked on education operation team meeting. Solutions will be recorded.  </a:t>
          </a:r>
          <a:endParaRPr lang="en-US" sz="1400" kern="1200"/>
        </a:p>
      </dsp:txBody>
      <dsp:txXfrm>
        <a:off x="41579" y="1011953"/>
        <a:ext cx="5074629" cy="768602"/>
      </dsp:txXfrm>
    </dsp:sp>
    <dsp:sp modelId="{F7A25EDD-21C7-4971-956F-410A53478D0B}">
      <dsp:nvSpPr>
        <dsp:cNvPr id="0" name=""/>
        <dsp:cNvSpPr/>
      </dsp:nvSpPr>
      <dsp:spPr>
        <a:xfrm>
          <a:off x="0" y="1862453"/>
          <a:ext cx="5157787" cy="851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GB" sz="1400" b="1" i="0" u="sng" kern="1200" baseline="0"/>
            <a:t>PARENT SUPPORT </a:t>
          </a:r>
          <a:r>
            <a:rPr lang="en-GB" sz="1400" b="1" i="0" kern="1200" baseline="0"/>
            <a:t>-Changes to webpage will include improved navigation on webpages. Links will be added between webpages.</a:t>
          </a:r>
          <a:endParaRPr lang="en-US" sz="1400" kern="1200"/>
        </a:p>
      </dsp:txBody>
      <dsp:txXfrm>
        <a:off x="41579" y="1904032"/>
        <a:ext cx="5074629" cy="768602"/>
      </dsp:txXfrm>
    </dsp:sp>
    <dsp:sp modelId="{25BFFF35-489F-4455-964E-B6B207534183}">
      <dsp:nvSpPr>
        <dsp:cNvPr id="0" name=""/>
        <dsp:cNvSpPr/>
      </dsp:nvSpPr>
      <dsp:spPr>
        <a:xfrm>
          <a:off x="0" y="2754534"/>
          <a:ext cx="5157787" cy="851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GB" sz="1400" b="1" i="0" u="sng" kern="1200" baseline="0"/>
            <a:t>SURVEY </a:t>
          </a:r>
          <a:r>
            <a:rPr lang="en-GB" sz="1400" b="1" i="0" kern="1200" baseline="0"/>
            <a:t>- Main themes gathered in survey will be added to this plan and actioned will be identified. </a:t>
          </a:r>
          <a:endParaRPr lang="en-US" sz="1400" kern="1200"/>
        </a:p>
      </dsp:txBody>
      <dsp:txXfrm>
        <a:off x="41579" y="2796113"/>
        <a:ext cx="5074629" cy="768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F48E9-BA2F-40A8-BE0B-D6330FAC19E1}">
      <dsp:nvSpPr>
        <dsp:cNvPr id="0" name=""/>
        <dsp:cNvSpPr/>
      </dsp:nvSpPr>
      <dsp:spPr>
        <a:xfrm>
          <a:off x="0" y="4247"/>
          <a:ext cx="5181600" cy="92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3664FB-95C9-4BE9-BE20-1F3DE15B2E03}">
      <dsp:nvSpPr>
        <dsp:cNvPr id="0" name=""/>
        <dsp:cNvSpPr/>
      </dsp:nvSpPr>
      <dsp:spPr>
        <a:xfrm>
          <a:off x="278890" y="211686"/>
          <a:ext cx="507569" cy="5070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74A56-B48D-46E7-A7E6-09FB9BC1FE10}">
      <dsp:nvSpPr>
        <dsp:cNvPr id="0" name=""/>
        <dsp:cNvSpPr/>
      </dsp:nvSpPr>
      <dsp:spPr>
        <a:xfrm>
          <a:off x="1065351" y="4247"/>
          <a:ext cx="3859883" cy="92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69" tIns="97669" rIns="97669" bIns="97669" numCol="1" spcCol="1270" anchor="ctr" anchorCtr="0">
          <a:noAutofit/>
        </a:bodyPr>
        <a:lstStyle/>
        <a:p>
          <a:pPr marL="0" lvl="0" indent="0" algn="l" defTabSz="622300">
            <a:lnSpc>
              <a:spcPct val="100000"/>
            </a:lnSpc>
            <a:spcBef>
              <a:spcPct val="0"/>
            </a:spcBef>
            <a:spcAft>
              <a:spcPct val="35000"/>
            </a:spcAft>
            <a:buNone/>
          </a:pPr>
          <a:r>
            <a:rPr lang="en-GB" sz="1400" u="sng" kern="1200"/>
            <a:t>Evidenced based programs </a:t>
          </a:r>
          <a:r>
            <a:rPr lang="en-GB" sz="1400" kern="1200"/>
            <a:t>- Data will be analysed twice a year. </a:t>
          </a:r>
          <a:endParaRPr lang="en-US" sz="1400" kern="1200"/>
        </a:p>
      </dsp:txBody>
      <dsp:txXfrm>
        <a:off x="1065351" y="4247"/>
        <a:ext cx="3859883" cy="922854"/>
      </dsp:txXfrm>
    </dsp:sp>
    <dsp:sp modelId="{8ACD54AB-7F1E-4834-95DC-00D23494993D}">
      <dsp:nvSpPr>
        <dsp:cNvPr id="0" name=""/>
        <dsp:cNvSpPr/>
      </dsp:nvSpPr>
      <dsp:spPr>
        <a:xfrm>
          <a:off x="0" y="1144243"/>
          <a:ext cx="5181600" cy="92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ED4D3-0624-442C-BA13-E0728479759B}">
      <dsp:nvSpPr>
        <dsp:cNvPr id="0" name=""/>
        <dsp:cNvSpPr/>
      </dsp:nvSpPr>
      <dsp:spPr>
        <a:xfrm>
          <a:off x="278890" y="1351683"/>
          <a:ext cx="507569" cy="5070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7782E-B546-4A74-8E50-AE2736D0A3A3}">
      <dsp:nvSpPr>
        <dsp:cNvPr id="0" name=""/>
        <dsp:cNvSpPr/>
      </dsp:nvSpPr>
      <dsp:spPr>
        <a:xfrm>
          <a:off x="1065351" y="1144243"/>
          <a:ext cx="3859883" cy="92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69" tIns="97669" rIns="97669" bIns="97669" numCol="1" spcCol="1270" anchor="ctr" anchorCtr="0">
          <a:noAutofit/>
        </a:bodyPr>
        <a:lstStyle/>
        <a:p>
          <a:pPr marL="0" lvl="0" indent="0" algn="l" defTabSz="622300">
            <a:lnSpc>
              <a:spcPct val="100000"/>
            </a:lnSpc>
            <a:spcBef>
              <a:spcPct val="0"/>
            </a:spcBef>
            <a:spcAft>
              <a:spcPct val="35000"/>
            </a:spcAft>
            <a:buNone/>
          </a:pPr>
          <a:r>
            <a:rPr lang="en-GB" sz="1400" u="sng" kern="1200"/>
            <a:t>Wider professional learning opportunities </a:t>
          </a:r>
          <a:r>
            <a:rPr lang="en-GB" sz="1400" kern="1200"/>
            <a:t>- Data will be analysed twice a year. Staff will complete a survey annually to ensure learning programs meet the current learning needs of staff.</a:t>
          </a:r>
          <a:endParaRPr lang="en-US" sz="1400" kern="1200"/>
        </a:p>
      </dsp:txBody>
      <dsp:txXfrm>
        <a:off x="1065351" y="1144243"/>
        <a:ext cx="3859883" cy="922854"/>
      </dsp:txXfrm>
    </dsp:sp>
    <dsp:sp modelId="{3FC2BA7C-580F-4DF8-9D88-CABD13489B72}">
      <dsp:nvSpPr>
        <dsp:cNvPr id="0" name=""/>
        <dsp:cNvSpPr/>
      </dsp:nvSpPr>
      <dsp:spPr>
        <a:xfrm>
          <a:off x="0" y="2284240"/>
          <a:ext cx="5181600" cy="92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508F1-E8AD-4705-8197-2216CA407661}">
      <dsp:nvSpPr>
        <dsp:cNvPr id="0" name=""/>
        <dsp:cNvSpPr/>
      </dsp:nvSpPr>
      <dsp:spPr>
        <a:xfrm>
          <a:off x="278890" y="2491679"/>
          <a:ext cx="507569" cy="5070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276EF-5771-4B8E-896A-DAD02B630AD2}">
      <dsp:nvSpPr>
        <dsp:cNvPr id="0" name=""/>
        <dsp:cNvSpPr/>
      </dsp:nvSpPr>
      <dsp:spPr>
        <a:xfrm>
          <a:off x="1065351" y="2284240"/>
          <a:ext cx="3859883" cy="92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69" tIns="97669" rIns="97669" bIns="97669" numCol="1" spcCol="1270" anchor="ctr" anchorCtr="0">
          <a:noAutofit/>
        </a:bodyPr>
        <a:lstStyle/>
        <a:p>
          <a:pPr marL="0" lvl="0" indent="0" algn="l" defTabSz="622300">
            <a:lnSpc>
              <a:spcPct val="100000"/>
            </a:lnSpc>
            <a:spcBef>
              <a:spcPct val="0"/>
            </a:spcBef>
            <a:spcAft>
              <a:spcPct val="35000"/>
            </a:spcAft>
            <a:buNone/>
          </a:pPr>
          <a:r>
            <a:rPr lang="en-GB" sz="1400" u="sng" kern="1200"/>
            <a:t>Actions within learning together framework </a:t>
          </a:r>
          <a:r>
            <a:rPr lang="en-GB" sz="1400" kern="1200"/>
            <a:t>will be complete. This is tracked 3 times in a year. </a:t>
          </a:r>
          <a:endParaRPr lang="en-US" sz="1400" kern="1200"/>
        </a:p>
      </dsp:txBody>
      <dsp:txXfrm>
        <a:off x="1065351" y="2284240"/>
        <a:ext cx="3859883" cy="922854"/>
      </dsp:txXfrm>
    </dsp:sp>
    <dsp:sp modelId="{67F5E9DD-EB63-4D38-A6D0-F7C4A8D693DF}">
      <dsp:nvSpPr>
        <dsp:cNvPr id="0" name=""/>
        <dsp:cNvSpPr/>
      </dsp:nvSpPr>
      <dsp:spPr>
        <a:xfrm>
          <a:off x="0" y="3424236"/>
          <a:ext cx="5181600" cy="92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FD639-BAB1-4157-98E0-B92480051DC5}">
      <dsp:nvSpPr>
        <dsp:cNvPr id="0" name=""/>
        <dsp:cNvSpPr/>
      </dsp:nvSpPr>
      <dsp:spPr>
        <a:xfrm>
          <a:off x="278890" y="3631675"/>
          <a:ext cx="507569" cy="5070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01DE4-BD33-4214-BA99-59BDA1A12C58}">
      <dsp:nvSpPr>
        <dsp:cNvPr id="0" name=""/>
        <dsp:cNvSpPr/>
      </dsp:nvSpPr>
      <dsp:spPr>
        <a:xfrm>
          <a:off x="1065351" y="3424236"/>
          <a:ext cx="3859883" cy="92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69" tIns="97669" rIns="97669" bIns="97669" numCol="1" spcCol="1270" anchor="ctr" anchorCtr="0">
          <a:noAutofit/>
        </a:bodyPr>
        <a:lstStyle/>
        <a:p>
          <a:pPr marL="0" lvl="0" indent="0" algn="l" defTabSz="622300">
            <a:lnSpc>
              <a:spcPct val="100000"/>
            </a:lnSpc>
            <a:spcBef>
              <a:spcPct val="0"/>
            </a:spcBef>
            <a:spcAft>
              <a:spcPct val="35000"/>
            </a:spcAft>
            <a:buNone/>
          </a:pPr>
          <a:r>
            <a:rPr lang="en-GB" sz="1400" u="sng" kern="1200" dirty="0"/>
            <a:t>Strengthen </a:t>
          </a:r>
          <a:r>
            <a:rPr lang="en-GB" sz="1400" u="sng" kern="1200"/>
            <a:t>3</a:t>
          </a:r>
          <a:r>
            <a:rPr lang="en-GB" sz="1400" u="sng" kern="1200" baseline="30000"/>
            <a:t>rd</a:t>
          </a:r>
          <a:r>
            <a:rPr lang="en-GB" sz="1400" u="sng" kern="1200"/>
            <a:t> sector connection </a:t>
          </a:r>
          <a:r>
            <a:rPr lang="en-GB" sz="1400" u="sng" kern="1200" dirty="0"/>
            <a:t>including Whole Family Wellbeing.</a:t>
          </a:r>
          <a:r>
            <a:rPr lang="en-GB" sz="1400" kern="1200" dirty="0"/>
            <a:t> We currently have baseline data of what is available. Availability will increase</a:t>
          </a:r>
          <a:r>
            <a:rPr lang="en-GB" sz="1400" b="1" kern="1200" dirty="0"/>
            <a:t>. </a:t>
          </a:r>
          <a:endParaRPr lang="en-US" sz="1400" kern="1200" dirty="0"/>
        </a:p>
      </dsp:txBody>
      <dsp:txXfrm>
        <a:off x="1065351" y="3424236"/>
        <a:ext cx="3859883" cy="9228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D5A18-A272-46E8-9F10-47E0587AA55A}"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E80CB-A549-4FD8-AE3A-2329FE103513}" type="slidenum">
              <a:rPr lang="en-GB" smtClean="0"/>
              <a:t>‹#›</a:t>
            </a:fld>
            <a:endParaRPr lang="en-GB"/>
          </a:p>
        </p:txBody>
      </p:sp>
    </p:spTree>
    <p:extLst>
      <p:ext uri="{BB962C8B-B14F-4D97-AF65-F5344CB8AC3E}">
        <p14:creationId xmlns:p14="http://schemas.microsoft.com/office/powerpoint/2010/main" val="105018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BE80CB-A549-4FD8-AE3A-2329FE103513}" type="slidenum">
              <a:rPr lang="en-GB" smtClean="0"/>
              <a:t>4</a:t>
            </a:fld>
            <a:endParaRPr lang="en-GB"/>
          </a:p>
        </p:txBody>
      </p:sp>
    </p:spTree>
    <p:extLst>
      <p:ext uri="{BB962C8B-B14F-4D97-AF65-F5344CB8AC3E}">
        <p14:creationId xmlns:p14="http://schemas.microsoft.com/office/powerpoint/2010/main" val="94252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BE80CB-A549-4FD8-AE3A-2329FE103513}" type="slidenum">
              <a:rPr lang="en-GB" smtClean="0"/>
              <a:t>6</a:t>
            </a:fld>
            <a:endParaRPr lang="en-GB"/>
          </a:p>
        </p:txBody>
      </p:sp>
    </p:spTree>
    <p:extLst>
      <p:ext uri="{BB962C8B-B14F-4D97-AF65-F5344CB8AC3E}">
        <p14:creationId xmlns:p14="http://schemas.microsoft.com/office/powerpoint/2010/main" val="9022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5EF051-D365-6A05-1591-DB59D9A0CC7D}"/>
              </a:ext>
            </a:extLst>
          </p:cNvPr>
          <p:cNvSpPr>
            <a:spLocks noGrp="1"/>
          </p:cNvSpPr>
          <p:nvPr>
            <p:ph type="dt" sz="half" idx="10"/>
          </p:nvPr>
        </p:nvSpPr>
        <p:spPr/>
        <p:txBody>
          <a:bodyPr/>
          <a:lstStyle/>
          <a:p>
            <a:fld id="{84779935-C103-4E7C-9EBB-1AA2B401B38C}" type="datetimeFigureOut">
              <a:rPr lang="en-GB" smtClean="0"/>
              <a:t>12/11/2025</a:t>
            </a:fld>
            <a:endParaRPr lang="en-GB"/>
          </a:p>
        </p:txBody>
      </p:sp>
      <p:sp>
        <p:nvSpPr>
          <p:cNvPr id="3" name="Footer Placeholder 2">
            <a:extLst>
              <a:ext uri="{FF2B5EF4-FFF2-40B4-BE49-F238E27FC236}">
                <a16:creationId xmlns:a16="http://schemas.microsoft.com/office/drawing/2014/main" id="{EC328222-1C61-B2F0-0930-A2BD6844A6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BD0FEA-6A8A-F278-419F-796D72539DA0}"/>
              </a:ext>
            </a:extLst>
          </p:cNvPr>
          <p:cNvSpPr>
            <a:spLocks noGrp="1"/>
          </p:cNvSpPr>
          <p:nvPr>
            <p:ph type="sldNum" sz="quarter" idx="12"/>
          </p:nvPr>
        </p:nvSpPr>
        <p:spPr/>
        <p:txBody>
          <a:bodyPr/>
          <a:lstStyle/>
          <a:p>
            <a:fld id="{2005E4DE-184A-4FA2-A5FE-9D0D0C4CB843}" type="slidenum">
              <a:rPr lang="en-GB" smtClean="0"/>
              <a:t>‹#›</a:t>
            </a:fld>
            <a:endParaRPr lang="en-GB"/>
          </a:p>
        </p:txBody>
      </p:sp>
    </p:spTree>
    <p:extLst>
      <p:ext uri="{BB962C8B-B14F-4D97-AF65-F5344CB8AC3E}">
        <p14:creationId xmlns:p14="http://schemas.microsoft.com/office/powerpoint/2010/main" val="174595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119823-6567-43F1-A5D5-09C553BA28A8}"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215654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19823-6567-43F1-A5D5-09C553BA28A8}"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2642162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19823-6567-43F1-A5D5-09C553BA28A8}"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163726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119823-6567-43F1-A5D5-09C553BA28A8}"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419887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19823-6567-43F1-A5D5-09C553BA28A8}"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3502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19823-6567-43F1-A5D5-09C553BA28A8}"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4553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119823-6567-43F1-A5D5-09C553BA28A8}"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122306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119823-6567-43F1-A5D5-09C553BA28A8}" type="datetimeFigureOut">
              <a:rPr lang="en-GB" smtClean="0"/>
              <a:t>12/11/2025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332701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119823-6567-43F1-A5D5-09C553BA28A8}" type="datetimeFigureOut">
              <a:rPr lang="en-GB" smtClean="0"/>
              <a:t>12/11/2025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364998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19823-6567-43F1-A5D5-09C553BA28A8}" type="datetimeFigureOut">
              <a:rPr lang="en-GB" smtClean="0"/>
              <a:t>12/11/2025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61532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119823-6567-43F1-A5D5-09C553BA28A8}"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9C08F3-1FEF-4968-A244-32FB41E2CC1C}" type="slidenum">
              <a:rPr lang="en-GB" smtClean="0"/>
              <a:t>‹#›</a:t>
            </a:fld>
            <a:endParaRPr lang="en-GB"/>
          </a:p>
        </p:txBody>
      </p:sp>
    </p:spTree>
    <p:extLst>
      <p:ext uri="{BB962C8B-B14F-4D97-AF65-F5344CB8AC3E}">
        <p14:creationId xmlns:p14="http://schemas.microsoft.com/office/powerpoint/2010/main" val="24426616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B9BA9-EF52-497D-E15C-FA5BFA786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A41DCA-C50A-D7E6-FEC7-48AD2E28D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1305DD-5A0C-D4E6-3AA0-89C931527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779935-C103-4E7C-9EBB-1AA2B401B38C}" type="datetimeFigureOut">
              <a:rPr lang="en-GB" smtClean="0"/>
              <a:t>12/11/2025</a:t>
            </a:fld>
            <a:endParaRPr lang="en-GB"/>
          </a:p>
        </p:txBody>
      </p:sp>
      <p:sp>
        <p:nvSpPr>
          <p:cNvPr id="5" name="Footer Placeholder 4">
            <a:extLst>
              <a:ext uri="{FF2B5EF4-FFF2-40B4-BE49-F238E27FC236}">
                <a16:creationId xmlns:a16="http://schemas.microsoft.com/office/drawing/2014/main" id="{4062CD30-9A37-BBC2-DC2D-FEB98E039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4AEECDE-699F-1810-690D-5492448AF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05E4DE-184A-4FA2-A5FE-9D0D0C4CB843}" type="slidenum">
              <a:rPr lang="en-GB" smtClean="0"/>
              <a:t>‹#›</a:t>
            </a:fld>
            <a:endParaRPr lang="en-GB"/>
          </a:p>
        </p:txBody>
      </p:sp>
    </p:spTree>
    <p:extLst>
      <p:ext uri="{BB962C8B-B14F-4D97-AF65-F5344CB8AC3E}">
        <p14:creationId xmlns:p14="http://schemas.microsoft.com/office/powerpoint/2010/main" val="367379627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119823-6567-43F1-A5D5-09C553BA28A8}" type="datetimeFigureOut">
              <a:rPr lang="en-GB" smtClean="0"/>
              <a:t>12/11/2025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9C08F3-1FEF-4968-A244-32FB41E2CC1C}" type="slidenum">
              <a:rPr lang="en-GB" smtClean="0"/>
              <a:t>‹#›</a:t>
            </a:fld>
            <a:endParaRPr lang="en-GB"/>
          </a:p>
        </p:txBody>
      </p:sp>
    </p:spTree>
    <p:extLst>
      <p:ext uri="{BB962C8B-B14F-4D97-AF65-F5344CB8AC3E}">
        <p14:creationId xmlns:p14="http://schemas.microsoft.com/office/powerpoint/2010/main" val="38212061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www.edinburgh.gov.uk/nurseries-childcare/working-partnership-parents" TargetMode="External"/><Relationship Id="rId3" Type="http://schemas.openxmlformats.org/officeDocument/2006/relationships/image" Target="../media/image11.jpeg"/><Relationship Id="rId7" Type="http://schemas.openxmlformats.org/officeDocument/2006/relationships/hyperlink" Target="https://www.edinburgh.gov.uk/support-famili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edinburgh.gov.uk/parental-engagement/parent-groups/3" TargetMode="External"/><Relationship Id="rId11" Type="http://schemas.openxmlformats.org/officeDocument/2006/relationships/hyperlink" Target="https://www.edinburgh.gov.uk/downloads/file/34257/edinburgh-learns-for-life-outcomes-framework" TargetMode="External"/><Relationship Id="rId5" Type="http://schemas.openxmlformats.org/officeDocument/2006/relationships/hyperlink" Target="https://www.edinburgh.gov.uk/parental-engagement/recruitment-selection-training" TargetMode="External"/><Relationship Id="rId10" Type="http://schemas.openxmlformats.org/officeDocument/2006/relationships/hyperlink" Target="https://connect.scot/" TargetMode="External"/><Relationship Id="rId4" Type="http://schemas.openxmlformats.org/officeDocument/2006/relationships/hyperlink" Target="https://www.edinburgh.gov.uk/" TargetMode="External"/><Relationship Id="rId9" Type="http://schemas.openxmlformats.org/officeDocument/2006/relationships/hyperlink" Target="https://sway.cloud.microsoft/WJEqSqPxM46OQdG4?ref=Link&amp;loc=pla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9B250-14CA-DD89-5789-29352347C851}"/>
              </a:ext>
            </a:extLst>
          </p:cNvPr>
          <p:cNvSpPr>
            <a:spLocks noGrp="1"/>
          </p:cNvSpPr>
          <p:nvPr>
            <p:ph type="title"/>
          </p:nvPr>
        </p:nvSpPr>
        <p:spPr>
          <a:xfrm>
            <a:off x="209913" y="589516"/>
            <a:ext cx="6488599" cy="3007753"/>
          </a:xfrm>
        </p:spPr>
        <p:txBody>
          <a:bodyPr vert="horz" lIns="91440" tIns="45720" rIns="91440" bIns="45720" rtlCol="0" anchor="b">
            <a:noAutofit/>
          </a:bodyPr>
          <a:lstStyle/>
          <a:p>
            <a:pPr algn="ctr"/>
            <a:br>
              <a:rPr lang="en-US" sz="3600" dirty="0"/>
            </a:br>
            <a:r>
              <a:rPr lang="en-US" sz="5400" dirty="0"/>
              <a:t>Parental Engagement</a:t>
            </a:r>
            <a:br>
              <a:rPr lang="en-US" sz="5400" dirty="0"/>
            </a:br>
            <a:r>
              <a:rPr lang="en-US" sz="5400" dirty="0"/>
              <a:t> and Involvement  </a:t>
            </a:r>
            <a:br>
              <a:rPr lang="en-US" sz="5400" dirty="0"/>
            </a:br>
            <a:r>
              <a:rPr lang="en-US" sz="5400" dirty="0"/>
              <a:t>Delivery Plan </a:t>
            </a:r>
            <a:br>
              <a:rPr lang="en-US" sz="5400" dirty="0"/>
            </a:br>
            <a:r>
              <a:rPr lang="en-US" sz="5400" dirty="0"/>
              <a:t>2025 - 2028</a:t>
            </a:r>
          </a:p>
        </p:txBody>
      </p:sp>
      <p:pic>
        <p:nvPicPr>
          <p:cNvPr id="3" name="Content Placeholder 2" descr="Man holding child">
            <a:extLst>
              <a:ext uri="{FF2B5EF4-FFF2-40B4-BE49-F238E27FC236}">
                <a16:creationId xmlns:a16="http://schemas.microsoft.com/office/drawing/2014/main" id="{8F2FD8BC-B579-8B63-035F-A635EA5FB1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9801" r="11743" b="1"/>
          <a:stretch/>
        </p:blipFill>
        <p:spPr>
          <a:xfrm>
            <a:off x="6223095" y="0"/>
            <a:ext cx="5968905" cy="548247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0" name="Picture 9">
            <a:extLst>
              <a:ext uri="{FF2B5EF4-FFF2-40B4-BE49-F238E27FC236}">
                <a16:creationId xmlns:a16="http://schemas.microsoft.com/office/drawing/2014/main" id="{3F1F3007-7301-3E18-6948-F0B055C62E50}"/>
              </a:ext>
            </a:extLst>
          </p:cNvPr>
          <p:cNvPicPr>
            <a:picLocks noChangeAspect="1"/>
          </p:cNvPicPr>
          <p:nvPr/>
        </p:nvPicPr>
        <p:blipFill>
          <a:blip r:embed="rId3"/>
          <a:stretch>
            <a:fillRect/>
          </a:stretch>
        </p:blipFill>
        <p:spPr>
          <a:xfrm>
            <a:off x="9506673" y="5482482"/>
            <a:ext cx="2685327" cy="1388962"/>
          </a:xfrm>
          <a:prstGeom prst="rect">
            <a:avLst/>
          </a:prstGeom>
        </p:spPr>
      </p:pic>
      <p:graphicFrame>
        <p:nvGraphicFramePr>
          <p:cNvPr id="2" name="Table 1">
            <a:extLst>
              <a:ext uri="{FF2B5EF4-FFF2-40B4-BE49-F238E27FC236}">
                <a16:creationId xmlns:a16="http://schemas.microsoft.com/office/drawing/2014/main" id="{278B5DB0-E75B-41BB-F683-E65AB16E44D4}"/>
              </a:ext>
            </a:extLst>
          </p:cNvPr>
          <p:cNvGraphicFramePr>
            <a:graphicFrameLocks noGrp="1"/>
          </p:cNvGraphicFramePr>
          <p:nvPr>
            <p:extLst>
              <p:ext uri="{D42A27DB-BD31-4B8C-83A1-F6EECF244321}">
                <p14:modId xmlns:p14="http://schemas.microsoft.com/office/powerpoint/2010/main" val="2764326749"/>
              </p:ext>
            </p:extLst>
          </p:nvPr>
        </p:nvGraphicFramePr>
        <p:xfrm>
          <a:off x="110412" y="4979881"/>
          <a:ext cx="6112683" cy="1767840"/>
        </p:xfrm>
        <a:graphic>
          <a:graphicData uri="http://schemas.openxmlformats.org/drawingml/2006/table">
            <a:tbl>
              <a:tblPr firstRow="1" bandRow="1">
                <a:tableStyleId>{5C22544A-7EE6-4342-B048-85BDC9FD1C3A}</a:tableStyleId>
              </a:tblPr>
              <a:tblGrid>
                <a:gridCol w="1579240">
                  <a:extLst>
                    <a:ext uri="{9D8B030D-6E8A-4147-A177-3AD203B41FA5}">
                      <a16:colId xmlns:a16="http://schemas.microsoft.com/office/drawing/2014/main" val="3527140564"/>
                    </a:ext>
                  </a:extLst>
                </a:gridCol>
                <a:gridCol w="4533443">
                  <a:extLst>
                    <a:ext uri="{9D8B030D-6E8A-4147-A177-3AD203B41FA5}">
                      <a16:colId xmlns:a16="http://schemas.microsoft.com/office/drawing/2014/main" val="3779436640"/>
                    </a:ext>
                  </a:extLst>
                </a:gridCol>
              </a:tblGrid>
              <a:tr h="318711">
                <a:tc>
                  <a:txBody>
                    <a:bodyPr/>
                    <a:lstStyle/>
                    <a:p>
                      <a:r>
                        <a:rPr lang="en-GB" dirty="0"/>
                        <a:t>Publication</a:t>
                      </a:r>
                    </a:p>
                  </a:txBody>
                  <a:tcPr/>
                </a:tc>
                <a:tc>
                  <a:txBody>
                    <a:bodyPr/>
                    <a:lstStyle/>
                    <a:p>
                      <a:r>
                        <a:rPr lang="en-GB" dirty="0"/>
                        <a:t>TBC</a:t>
                      </a:r>
                    </a:p>
                  </a:txBody>
                  <a:tcPr/>
                </a:tc>
                <a:extLst>
                  <a:ext uri="{0D108BD9-81ED-4DB2-BD59-A6C34878D82A}">
                    <a16:rowId xmlns:a16="http://schemas.microsoft.com/office/drawing/2014/main" val="2057269515"/>
                  </a:ext>
                </a:extLst>
              </a:tr>
              <a:tr h="292152">
                <a:tc>
                  <a:txBody>
                    <a:bodyPr/>
                    <a:lstStyle/>
                    <a:p>
                      <a:r>
                        <a:rPr lang="en-GB" sz="1600" dirty="0"/>
                        <a:t>Review date</a:t>
                      </a:r>
                    </a:p>
                  </a:txBody>
                  <a:tcPr/>
                </a:tc>
                <a:tc>
                  <a:txBody>
                    <a:bodyPr/>
                    <a:lstStyle/>
                    <a:p>
                      <a:r>
                        <a:rPr lang="en-GB" sz="1600" dirty="0"/>
                        <a:t>TBC</a:t>
                      </a:r>
                    </a:p>
                  </a:txBody>
                  <a:tcPr/>
                </a:tc>
                <a:extLst>
                  <a:ext uri="{0D108BD9-81ED-4DB2-BD59-A6C34878D82A}">
                    <a16:rowId xmlns:a16="http://schemas.microsoft.com/office/drawing/2014/main" val="3750521339"/>
                  </a:ext>
                </a:extLst>
              </a:tr>
              <a:tr h="504626">
                <a:tc>
                  <a:txBody>
                    <a:bodyPr/>
                    <a:lstStyle/>
                    <a:p>
                      <a:r>
                        <a:rPr lang="en-GB" sz="1600" dirty="0"/>
                        <a:t>Lead Officers</a:t>
                      </a:r>
                    </a:p>
                  </a:txBody>
                  <a:tcPr/>
                </a:tc>
                <a:tc>
                  <a:txBody>
                    <a:bodyPr/>
                    <a:lstStyle/>
                    <a:p>
                      <a:r>
                        <a:rPr lang="en-GB" sz="1600" b="1" dirty="0"/>
                        <a:t>Donna Murray, </a:t>
                      </a:r>
                      <a:r>
                        <a:rPr lang="en-GB" sz="1600" dirty="0"/>
                        <a:t>Head of Education (Early Years, Parents &amp; Operations)</a:t>
                      </a:r>
                    </a:p>
                    <a:p>
                      <a:r>
                        <a:rPr lang="en-GB" sz="1600" b="1" dirty="0"/>
                        <a:t>Linda Lees, </a:t>
                      </a:r>
                      <a:r>
                        <a:rPr lang="en-GB" sz="1600" dirty="0"/>
                        <a:t>Head of Wider Achievement &amp; Lifelong Learning</a:t>
                      </a:r>
                    </a:p>
                  </a:txBody>
                  <a:tcPr/>
                </a:tc>
                <a:extLst>
                  <a:ext uri="{0D108BD9-81ED-4DB2-BD59-A6C34878D82A}">
                    <a16:rowId xmlns:a16="http://schemas.microsoft.com/office/drawing/2014/main" val="1019788781"/>
                  </a:ext>
                </a:extLst>
              </a:tr>
            </a:tbl>
          </a:graphicData>
        </a:graphic>
      </p:graphicFrame>
    </p:spTree>
    <p:extLst>
      <p:ext uri="{BB962C8B-B14F-4D97-AF65-F5344CB8AC3E}">
        <p14:creationId xmlns:p14="http://schemas.microsoft.com/office/powerpoint/2010/main" val="293262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ADF8DB-BB72-0BC5-5736-74A61769A822}"/>
              </a:ext>
            </a:extLst>
          </p:cNvPr>
          <p:cNvSpPr txBox="1"/>
          <p:nvPr/>
        </p:nvSpPr>
        <p:spPr>
          <a:xfrm>
            <a:off x="220133" y="2911140"/>
            <a:ext cx="3570818" cy="3693319"/>
          </a:xfrm>
          <a:prstGeom prst="rect">
            <a:avLst/>
          </a:prstGeom>
          <a:noFill/>
        </p:spPr>
        <p:txBody>
          <a:bodyPr wrap="square">
            <a:spAutoFit/>
          </a:bodyPr>
          <a:lstStyle/>
          <a:p>
            <a:r>
              <a:rPr lang="en-GB" b="1" dirty="0">
                <a:latin typeface="Arial" panose="020B0604020202020204" pitchFamily="34" charset="0"/>
                <a:ea typeface="Aptos" panose="020B0004020202020204" pitchFamily="34" charset="0"/>
                <a:cs typeface="Arial" panose="020B0604020202020204" pitchFamily="34" charset="0"/>
              </a:rPr>
              <a:t>Donna Murray</a:t>
            </a:r>
          </a:p>
          <a:p>
            <a:r>
              <a:rPr lang="en-GB" b="1" dirty="0">
                <a:latin typeface="Arial" panose="020B0604020202020204" pitchFamily="34" charset="0"/>
                <a:ea typeface="Aptos" panose="020B0004020202020204" pitchFamily="34" charset="0"/>
                <a:cs typeface="Arial" panose="020B0604020202020204" pitchFamily="34" charset="0"/>
              </a:rPr>
              <a:t>Head of Education (Early years, Parents and Operations) </a:t>
            </a:r>
          </a:p>
          <a:p>
            <a:r>
              <a:rPr lang="en-GB" dirty="0">
                <a:latin typeface="Arial" panose="020B0604020202020204" pitchFamily="34" charset="0"/>
                <a:ea typeface="Aptos" panose="020B0004020202020204" pitchFamily="34" charset="0"/>
                <a:cs typeface="Arial" panose="020B0604020202020204" pitchFamily="34" charset="0"/>
              </a:rPr>
              <a:t>I believe s</a:t>
            </a:r>
            <a:r>
              <a:rPr lang="en-GB" sz="1800" dirty="0">
                <a:effectLst/>
                <a:latin typeface="Arial" panose="020B0604020202020204" pitchFamily="34" charset="0"/>
                <a:ea typeface="Aptos" panose="020B0004020202020204" pitchFamily="34" charset="0"/>
                <a:cs typeface="Arial" panose="020B0604020202020204" pitchFamily="34" charset="0"/>
              </a:rPr>
              <a:t>trong partnerships </a:t>
            </a:r>
            <a:r>
              <a:rPr lang="en-GB" dirty="0">
                <a:latin typeface="Arial" panose="020B0604020202020204" pitchFamily="34" charset="0"/>
                <a:ea typeface="Aptos" panose="020B0004020202020204" pitchFamily="34" charset="0"/>
                <a:cs typeface="Arial" panose="020B0604020202020204" pitchFamily="34" charset="0"/>
              </a:rPr>
              <a:t>between Education and Parents/Carers is </a:t>
            </a:r>
            <a:r>
              <a:rPr lang="en-GB" sz="1800" dirty="0">
                <a:effectLst/>
                <a:latin typeface="Arial" panose="020B0604020202020204" pitchFamily="34" charset="0"/>
                <a:ea typeface="Aptos" panose="020B0004020202020204" pitchFamily="34" charset="0"/>
                <a:cs typeface="Arial" panose="020B0604020202020204" pitchFamily="34" charset="0"/>
              </a:rPr>
              <a:t>essential for every child’s success. By fostering open communication, mutual respect, and active collaboration, we create  inclusive and supportive relationships that </a:t>
            </a:r>
            <a:r>
              <a:rPr lang="en-GB" dirty="0">
                <a:latin typeface="Arial" panose="020B0604020202020204" pitchFamily="34" charset="0"/>
                <a:ea typeface="Aptos" panose="020B0004020202020204" pitchFamily="34" charset="0"/>
                <a:cs typeface="Arial" panose="020B0604020202020204" pitchFamily="34" charset="0"/>
              </a:rPr>
              <a:t>improves outcomes for </a:t>
            </a:r>
            <a:r>
              <a:rPr lang="en-GB" sz="1800" dirty="0">
                <a:effectLst/>
                <a:latin typeface="Arial" panose="020B0604020202020204" pitchFamily="34" charset="0"/>
                <a:ea typeface="Aptos" panose="020B0004020202020204" pitchFamily="34" charset="0"/>
                <a:cs typeface="Arial" panose="020B0604020202020204" pitchFamily="34" charset="0"/>
              </a:rPr>
              <a:t>our children</a:t>
            </a:r>
            <a:endParaRPr lang="en-GB" dirty="0">
              <a:latin typeface="Arial" panose="020B0604020202020204" pitchFamily="34" charset="0"/>
              <a:cs typeface="Arial" panose="020B0604020202020204" pitchFamily="34" charset="0"/>
            </a:endParaRPr>
          </a:p>
        </p:txBody>
      </p:sp>
      <p:pic>
        <p:nvPicPr>
          <p:cNvPr id="4" name="Picture 3" descr="A person wearing glasses and smiling&#10;&#10;Description automatically generated">
            <a:extLst>
              <a:ext uri="{FF2B5EF4-FFF2-40B4-BE49-F238E27FC236}">
                <a16:creationId xmlns:a16="http://schemas.microsoft.com/office/drawing/2014/main" id="{08732855-FA3B-37D0-715C-9623E617E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13" y="1208124"/>
            <a:ext cx="1805242" cy="1607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8B3F40-AA4F-4AD3-4D18-EBA51D2353EA}"/>
              </a:ext>
            </a:extLst>
          </p:cNvPr>
          <p:cNvSpPr txBox="1"/>
          <p:nvPr/>
        </p:nvSpPr>
        <p:spPr>
          <a:xfrm>
            <a:off x="2555255" y="418416"/>
            <a:ext cx="7081490" cy="646331"/>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GB" sz="3600" dirty="0"/>
              <a:t>Why this Delivery Plan is Important</a:t>
            </a:r>
          </a:p>
        </p:txBody>
      </p:sp>
      <p:pic>
        <p:nvPicPr>
          <p:cNvPr id="1026" name="Picture 4" descr="A person smiling at the camera&#10;&#10;Description automatically generated">
            <a:extLst>
              <a:ext uri="{FF2B5EF4-FFF2-40B4-BE49-F238E27FC236}">
                <a16:creationId xmlns:a16="http://schemas.microsoft.com/office/drawing/2014/main" id="{5744EA84-D027-6B21-785F-7E6C9831A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143" y="1208124"/>
            <a:ext cx="1931346" cy="16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8A4B9B7C-E8C5-1586-39AB-026D1FDB06E5}"/>
              </a:ext>
            </a:extLst>
          </p:cNvPr>
          <p:cNvSpPr>
            <a:spLocks noChangeArrowheads="1"/>
          </p:cNvSpPr>
          <p:nvPr/>
        </p:nvSpPr>
        <p:spPr bwMode="auto">
          <a:xfrm rot="10800000" flipV="1">
            <a:off x="4064000" y="2862649"/>
            <a:ext cx="433705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b="1" dirty="0">
                <a:latin typeface="Arial" panose="020B0604020202020204" pitchFamily="34" charset="0"/>
                <a:ea typeface="Aptos" panose="020B0004020202020204" pitchFamily="34" charset="0"/>
                <a:cs typeface="Aptos" panose="020B0004020202020204" pitchFamily="34" charset="0"/>
              </a:rPr>
              <a:t>Louise Collingwood Education Children &amp; Families Parent Representative </a:t>
            </a:r>
            <a:r>
              <a:rPr kumimoji="0" lang="en-GB" altLang="en-US"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A clear plan for involving parents and carers in every level of educational decision-making creates the best opportunity for genuine engagement and meaningful discussion about our children’s learning.  By prioritising communication, the plan will increase the availability of jargon-free, accessible information to reflect the diversity of Edinburgh’s parent forum.</a:t>
            </a:r>
            <a:endParaRPr kumimoji="0" lang="en-GB" altLang="en-US" b="0" i="0" u="none" strike="noStrike" cap="none" normalizeH="0" baseline="0" dirty="0">
              <a:ln>
                <a:noFill/>
              </a:ln>
              <a:solidFill>
                <a:schemeClr val="tx1"/>
              </a:solidFill>
              <a:effectLst/>
              <a:latin typeface="Arial" panose="020B0604020202020204" pitchFamily="34" charset="0"/>
            </a:endParaRPr>
          </a:p>
        </p:txBody>
      </p:sp>
      <p:pic>
        <p:nvPicPr>
          <p:cNvPr id="8" name="Picture 7" descr="A person smiling for a picture&#10;&#10;Description automatically generated">
            <a:extLst>
              <a:ext uri="{FF2B5EF4-FFF2-40B4-BE49-F238E27FC236}">
                <a16:creationId xmlns:a16="http://schemas.microsoft.com/office/drawing/2014/main" id="{E99D5D5C-78F7-42BC-2C26-73E1C4E30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591" y="1222675"/>
            <a:ext cx="1858324" cy="1530536"/>
          </a:xfrm>
          <a:prstGeom prst="rect">
            <a:avLst/>
          </a:prstGeom>
        </p:spPr>
      </p:pic>
      <p:sp>
        <p:nvSpPr>
          <p:cNvPr id="9" name="Rectangle 1">
            <a:extLst>
              <a:ext uri="{FF2B5EF4-FFF2-40B4-BE49-F238E27FC236}">
                <a16:creationId xmlns:a16="http://schemas.microsoft.com/office/drawing/2014/main" id="{E10F1FC0-594F-CD25-41A1-9572181C8409}"/>
              </a:ext>
            </a:extLst>
          </p:cNvPr>
          <p:cNvSpPr>
            <a:spLocks noChangeArrowheads="1"/>
          </p:cNvSpPr>
          <p:nvPr/>
        </p:nvSpPr>
        <p:spPr bwMode="auto">
          <a:xfrm>
            <a:off x="8674100" y="2815206"/>
            <a:ext cx="29384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Alex Ramage</a:t>
            </a:r>
          </a:p>
          <a:p>
            <a:r>
              <a:rPr lang="en-GB" b="1" dirty="0"/>
              <a:t>Education, Children &amp; Families Parent Representative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I am really pleased to welcome the plan that the team in the CEC have put together.  The team considered that parental discussion was key to getting the delivery plan into a position where the plan has the best chance of delivery</a:t>
            </a:r>
            <a:r>
              <a:rPr kumimoji="0" lang="en-GB"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903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ite turtleneck&#10;&#10;Description automatically generated">
            <a:extLst>
              <a:ext uri="{FF2B5EF4-FFF2-40B4-BE49-F238E27FC236}">
                <a16:creationId xmlns:a16="http://schemas.microsoft.com/office/drawing/2014/main" id="{64CEFACE-9B12-74CC-9ECE-CF21979BF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295" y="1076289"/>
            <a:ext cx="1675493" cy="1675493"/>
          </a:xfrm>
          <a:prstGeom prst="rect">
            <a:avLst/>
          </a:prstGeom>
        </p:spPr>
      </p:pic>
      <p:sp>
        <p:nvSpPr>
          <p:cNvPr id="5" name="TextBox 4">
            <a:extLst>
              <a:ext uri="{FF2B5EF4-FFF2-40B4-BE49-F238E27FC236}">
                <a16:creationId xmlns:a16="http://schemas.microsoft.com/office/drawing/2014/main" id="{27C9DEFE-B43A-5BB8-7A84-92C5A687AD7F}"/>
              </a:ext>
            </a:extLst>
          </p:cNvPr>
          <p:cNvSpPr txBox="1"/>
          <p:nvPr/>
        </p:nvSpPr>
        <p:spPr>
          <a:xfrm>
            <a:off x="3909238" y="2940933"/>
            <a:ext cx="4086446" cy="3416320"/>
          </a:xfrm>
          <a:prstGeom prst="rect">
            <a:avLst/>
          </a:prstGeom>
          <a:noFill/>
        </p:spPr>
        <p:txBody>
          <a:bodyPr wrap="square">
            <a:spAutoFit/>
          </a:bodyPr>
          <a:lstStyle/>
          <a:p>
            <a:r>
              <a:rPr lang="en-GB" b="1" dirty="0">
                <a:effectLst/>
                <a:latin typeface="Arial" panose="020B0604020202020204" pitchFamily="34" charset="0"/>
                <a:ea typeface="Aptos" panose="020B0004020202020204" pitchFamily="34" charset="0"/>
                <a:cs typeface="Arial" panose="020B0604020202020204" pitchFamily="34" charset="0"/>
              </a:rPr>
              <a:t>Pattie Santelices</a:t>
            </a:r>
          </a:p>
          <a:p>
            <a:r>
              <a:rPr lang="en-GB" b="1" dirty="0">
                <a:effectLst/>
                <a:latin typeface="Arial" panose="020B0604020202020204" pitchFamily="34" charset="0"/>
                <a:ea typeface="Aptos" panose="020B0004020202020204" pitchFamily="34" charset="0"/>
                <a:cs typeface="Arial" panose="020B0604020202020204" pitchFamily="34" charset="0"/>
              </a:rPr>
              <a:t>Wider Achievement and Lifelong </a:t>
            </a:r>
            <a:r>
              <a:rPr lang="en-GB" dirty="0">
                <a:effectLst/>
                <a:latin typeface="Arial" panose="020B0604020202020204" pitchFamily="34" charset="0"/>
                <a:ea typeface="Aptos" panose="020B0004020202020204" pitchFamily="34" charset="0"/>
                <a:cs typeface="Arial" panose="020B0604020202020204" pitchFamily="34" charset="0"/>
              </a:rPr>
              <a:t>Learning Manager with a remit for Supporting Parents &amp; Carers. Our team work hard alongside colleagues to provide high quality parenting programmes and groups, provide information, advice and signposting to best support families as and when they need it. The actions we are taking forward in the delivery plan we hope reflect the work around this</a:t>
            </a:r>
            <a:endParaRPr lang="en-GB" dirty="0">
              <a:latin typeface="Arial" panose="020B0604020202020204" pitchFamily="34" charset="0"/>
              <a:cs typeface="Arial" panose="020B0604020202020204" pitchFamily="34" charset="0"/>
            </a:endParaRPr>
          </a:p>
        </p:txBody>
      </p:sp>
      <p:pic>
        <p:nvPicPr>
          <p:cNvPr id="4" name="Picture 3" descr="A person smiling at camera&#10;&#10;Description automatically generated">
            <a:extLst>
              <a:ext uri="{FF2B5EF4-FFF2-40B4-BE49-F238E27FC236}">
                <a16:creationId xmlns:a16="http://schemas.microsoft.com/office/drawing/2014/main" id="{9DF80EAA-FDF5-F983-4A00-AC60A4E28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41" y="420134"/>
            <a:ext cx="1675493" cy="1675493"/>
          </a:xfrm>
          <a:prstGeom prst="rect">
            <a:avLst/>
          </a:prstGeom>
        </p:spPr>
      </p:pic>
      <p:sp>
        <p:nvSpPr>
          <p:cNvPr id="7" name="TextBox 6">
            <a:extLst>
              <a:ext uri="{FF2B5EF4-FFF2-40B4-BE49-F238E27FC236}">
                <a16:creationId xmlns:a16="http://schemas.microsoft.com/office/drawing/2014/main" id="{AABC7F0B-241A-E94F-5D8B-D9EF2508146E}"/>
              </a:ext>
            </a:extLst>
          </p:cNvPr>
          <p:cNvSpPr txBox="1"/>
          <p:nvPr/>
        </p:nvSpPr>
        <p:spPr>
          <a:xfrm>
            <a:off x="389467" y="2095627"/>
            <a:ext cx="3268133" cy="4524315"/>
          </a:xfrm>
          <a:prstGeom prst="rect">
            <a:avLst/>
          </a:prstGeom>
          <a:noFill/>
        </p:spPr>
        <p:txBody>
          <a:bodyPr wrap="square">
            <a:spAutoFit/>
          </a:bodyPr>
          <a:lstStyle/>
          <a:p>
            <a:r>
              <a:rPr lang="en-GB" b="1" dirty="0">
                <a:latin typeface="Arial" panose="020B0604020202020204" pitchFamily="34" charset="0"/>
                <a:ea typeface="Aptos" panose="020B0004020202020204" pitchFamily="34" charset="0"/>
                <a:cs typeface="Arial" panose="020B0604020202020204" pitchFamily="34" charset="0"/>
              </a:rPr>
              <a:t>Paula Greenhill</a:t>
            </a:r>
          </a:p>
          <a:p>
            <a:r>
              <a:rPr lang="en-GB" sz="1800" b="1" dirty="0">
                <a:effectLst/>
                <a:latin typeface="Arial" panose="020B0604020202020204" pitchFamily="34" charset="0"/>
                <a:ea typeface="Aptos" panose="020B0004020202020204" pitchFamily="34" charset="0"/>
                <a:cs typeface="Arial" panose="020B0604020202020204" pitchFamily="34" charset="0"/>
              </a:rPr>
              <a:t>Early Years &amp; Childcare Manager</a:t>
            </a:r>
          </a:p>
          <a:p>
            <a:r>
              <a:rPr lang="en-GB" sz="1800" dirty="0">
                <a:effectLst/>
                <a:latin typeface="Arial" panose="020B0604020202020204" pitchFamily="34" charset="0"/>
                <a:ea typeface="Aptos" panose="020B0004020202020204" pitchFamily="34" charset="0"/>
                <a:cs typeface="Arial" panose="020B0604020202020204" pitchFamily="34" charset="0"/>
              </a:rPr>
              <a:t>This plan demonstrates the commitment to build on the good practice in partnership working. It recognises that parents/carers are a child’s first and often most influential educators. It aims to increase the opportunities for parents to engage in their children’s learning. We know from research  this supports improved outcomes for children.’ </a:t>
            </a:r>
          </a:p>
        </p:txBody>
      </p:sp>
      <p:sp>
        <p:nvSpPr>
          <p:cNvPr id="6" name="TextBox 5">
            <a:extLst>
              <a:ext uri="{FF2B5EF4-FFF2-40B4-BE49-F238E27FC236}">
                <a16:creationId xmlns:a16="http://schemas.microsoft.com/office/drawing/2014/main" id="{AC5A7E90-A837-F159-7F3D-CC5A381ACCCC}"/>
              </a:ext>
            </a:extLst>
          </p:cNvPr>
          <p:cNvSpPr txBox="1"/>
          <p:nvPr/>
        </p:nvSpPr>
        <p:spPr>
          <a:xfrm>
            <a:off x="4699591" y="517807"/>
            <a:ext cx="3296093"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a:t>Meet the Team</a:t>
            </a:r>
          </a:p>
        </p:txBody>
      </p:sp>
      <p:pic>
        <p:nvPicPr>
          <p:cNvPr id="8" name="Picture 7" descr="A person smiling at the camera&#10;&#10;Description automatically generated">
            <a:extLst>
              <a:ext uri="{FF2B5EF4-FFF2-40B4-BE49-F238E27FC236}">
                <a16:creationId xmlns:a16="http://schemas.microsoft.com/office/drawing/2014/main" id="{C44005F8-A2EE-E385-AA00-B94F8EAC1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852" y="204487"/>
            <a:ext cx="1544577" cy="1877090"/>
          </a:xfrm>
          <a:prstGeom prst="rect">
            <a:avLst/>
          </a:prstGeom>
        </p:spPr>
      </p:pic>
      <p:sp>
        <p:nvSpPr>
          <p:cNvPr id="10" name="TextBox 9">
            <a:extLst>
              <a:ext uri="{FF2B5EF4-FFF2-40B4-BE49-F238E27FC236}">
                <a16:creationId xmlns:a16="http://schemas.microsoft.com/office/drawing/2014/main" id="{E7A2339B-6AFA-151D-2331-9951E792E970}"/>
              </a:ext>
            </a:extLst>
          </p:cNvPr>
          <p:cNvSpPr txBox="1"/>
          <p:nvPr/>
        </p:nvSpPr>
        <p:spPr>
          <a:xfrm>
            <a:off x="8062484" y="2109936"/>
            <a:ext cx="3955312" cy="4247317"/>
          </a:xfrm>
          <a:prstGeom prst="rect">
            <a:avLst/>
          </a:prstGeom>
          <a:noFill/>
        </p:spPr>
        <p:txBody>
          <a:bodyPr wrap="square">
            <a:spAutoFit/>
          </a:bodyPr>
          <a:lstStyle/>
          <a:p>
            <a:r>
              <a:rPr lang="en-GB" b="1" dirty="0">
                <a:latin typeface="Aptos" panose="020B0004020202020204" pitchFamily="34" charset="0"/>
                <a:ea typeface="Aptos" panose="020B0004020202020204" pitchFamily="34" charset="0"/>
                <a:cs typeface="Aptos" panose="020B0004020202020204" pitchFamily="34" charset="0"/>
              </a:rPr>
              <a:t>Caroline Ashbrook</a:t>
            </a:r>
          </a:p>
          <a:p>
            <a:r>
              <a:rPr lang="en-GB" b="1" dirty="0">
                <a:latin typeface="Aptos" panose="020B0004020202020204" pitchFamily="34" charset="0"/>
                <a:ea typeface="Aptos" panose="020B0004020202020204" pitchFamily="34" charset="0"/>
                <a:cs typeface="Aptos" panose="020B0004020202020204" pitchFamily="34" charset="0"/>
              </a:rPr>
              <a:t>Head Teacher </a:t>
            </a:r>
            <a:r>
              <a:rPr lang="en-GB" b="1" dirty="0" err="1">
                <a:latin typeface="Aptos" panose="020B0004020202020204" pitchFamily="34" charset="0"/>
                <a:ea typeface="Aptos" panose="020B0004020202020204" pitchFamily="34" charset="0"/>
                <a:cs typeface="Aptos" panose="020B0004020202020204" pitchFamily="34" charset="0"/>
              </a:rPr>
              <a:t>Buckstone</a:t>
            </a:r>
            <a:r>
              <a:rPr lang="en-GB" b="1" dirty="0">
                <a:latin typeface="Aptos" panose="020B0004020202020204" pitchFamily="34" charset="0"/>
                <a:ea typeface="Aptos" panose="020B0004020202020204" pitchFamily="34" charset="0"/>
                <a:cs typeface="Aptos" panose="020B0004020202020204" pitchFamily="34" charset="0"/>
              </a:rPr>
              <a:t> Primary, Chair: CEC’s Learning Together Board</a:t>
            </a:r>
            <a:endParaRPr lang="en-GB" sz="1800" b="1"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The Learning Together Board includes people from CEC E</a:t>
            </a:r>
            <a:r>
              <a:rPr lang="en-GB" dirty="0">
                <a:latin typeface="Aptos" panose="020B0004020202020204" pitchFamily="34" charset="0"/>
                <a:ea typeface="Aptos" panose="020B0004020202020204" pitchFamily="34" charset="0"/>
                <a:cs typeface="Aptos" panose="020B0004020202020204" pitchFamily="34" charset="0"/>
              </a:rPr>
              <a:t>arly Years, Primary and Secondary education, families, CEC’s Care-Experienced team, the Wider Achievement and Lifelong Learning team and the Equalities team. </a:t>
            </a:r>
            <a:r>
              <a:rPr lang="en-GB" sz="1800" dirty="0">
                <a:effectLst/>
                <a:latin typeface="Aptos" panose="020B0004020202020204" pitchFamily="34" charset="0"/>
                <a:ea typeface="Aptos" panose="020B0004020202020204" pitchFamily="34" charset="0"/>
                <a:cs typeface="Aptos" panose="020B0004020202020204" pitchFamily="34" charset="0"/>
              </a:rPr>
              <a:t>The </a:t>
            </a:r>
            <a:r>
              <a:rPr lang="en-GB" dirty="0">
                <a:latin typeface="Aptos" panose="020B0004020202020204" pitchFamily="34" charset="0"/>
                <a:ea typeface="Aptos" panose="020B0004020202020204" pitchFamily="34" charset="0"/>
                <a:cs typeface="Aptos" panose="020B0004020202020204" pitchFamily="34" charset="0"/>
              </a:rPr>
              <a:t>LT Board </a:t>
            </a:r>
            <a:r>
              <a:rPr lang="en-GB" sz="1800" b="0" u="none" strike="noStrike" baseline="0" dirty="0">
                <a:solidFill>
                  <a:srgbClr val="000000"/>
                </a:solidFill>
                <a:latin typeface="AAAAAC+HelveticaNeue-Italic"/>
              </a:rPr>
              <a:t>provides guidance which aims to encourage and support collaborative partnerships between </a:t>
            </a:r>
            <a:r>
              <a:rPr lang="en-GB" dirty="0">
                <a:solidFill>
                  <a:srgbClr val="000000"/>
                </a:solidFill>
                <a:latin typeface="AAAAAC+HelveticaNeue-Italic"/>
              </a:rPr>
              <a:t>schools, early learning and childcare settings and </a:t>
            </a:r>
            <a:r>
              <a:rPr lang="en-GB" sz="1800" b="0" u="none" strike="noStrike" baseline="0" dirty="0">
                <a:solidFill>
                  <a:srgbClr val="000000"/>
                </a:solidFill>
                <a:latin typeface="AAAAAC+HelveticaNeue-Italic"/>
              </a:rPr>
              <a:t>families</a:t>
            </a:r>
            <a:r>
              <a:rPr lang="en-GB" dirty="0">
                <a:solidFill>
                  <a:srgbClr val="000000"/>
                </a:solidFill>
                <a:latin typeface="AAAAAC+HelveticaNeue-Italic"/>
              </a:rPr>
              <a:t> </a:t>
            </a:r>
            <a:r>
              <a:rPr lang="en-GB" dirty="0">
                <a:latin typeface="Aptos" panose="020B0004020202020204" pitchFamily="34" charset="0"/>
                <a:ea typeface="Aptos" panose="020B0004020202020204" pitchFamily="34" charset="0"/>
                <a:cs typeface="Aptos" panose="020B0004020202020204" pitchFamily="34" charset="0"/>
              </a:rPr>
              <a:t>to fully support family involvement and engagement.</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8979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07E6-ACD3-611D-5BB6-57009B74A592}"/>
              </a:ext>
            </a:extLst>
          </p:cNvPr>
          <p:cNvSpPr>
            <a:spLocks noGrp="1"/>
          </p:cNvSpPr>
          <p:nvPr>
            <p:ph type="title"/>
          </p:nvPr>
        </p:nvSpPr>
        <p:spPr>
          <a:xfrm>
            <a:off x="4654296" y="329184"/>
            <a:ext cx="6894576" cy="935945"/>
          </a:xfr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a:bodyPr>
          <a:lstStyle/>
          <a:p>
            <a:pPr algn="ctr"/>
            <a:r>
              <a:rPr lang="en-US" sz="5400" dirty="0"/>
              <a:t>Introduction</a:t>
            </a:r>
          </a:p>
        </p:txBody>
      </p:sp>
      <p:sp>
        <p:nvSpPr>
          <p:cNvPr id="3" name="Content Placeholder 2">
            <a:extLst>
              <a:ext uri="{FF2B5EF4-FFF2-40B4-BE49-F238E27FC236}">
                <a16:creationId xmlns:a16="http://schemas.microsoft.com/office/drawing/2014/main" id="{8DBEE081-9120-3F20-FD76-D2E27F783869}"/>
              </a:ext>
            </a:extLst>
          </p:cNvPr>
          <p:cNvSpPr>
            <a:spLocks noGrp="1"/>
          </p:cNvSpPr>
          <p:nvPr>
            <p:ph sz="half" idx="1"/>
          </p:nvPr>
        </p:nvSpPr>
        <p:spPr>
          <a:xfrm>
            <a:off x="5160722" y="1594312"/>
            <a:ext cx="6388149" cy="4596176"/>
          </a:xfrm>
        </p:spPr>
        <p:txBody>
          <a:bodyPr vert="horz" lIns="91440" tIns="45720" rIns="91440" bIns="45720" rtlCol="0">
            <a:noAutofit/>
          </a:bodyPr>
          <a:lstStyle/>
          <a:p>
            <a:r>
              <a:rPr lang="en-US" sz="3200" b="0" i="0" u="none" strike="noStrike" baseline="0" dirty="0"/>
              <a:t>Research shows that when parents are engaged in their children’s learning there are improved outcomes for children. </a:t>
            </a:r>
          </a:p>
          <a:p>
            <a:r>
              <a:rPr lang="en-US" sz="3200" b="0" i="0" u="none" strike="noStrike" baseline="0" dirty="0"/>
              <a:t>Building strong partnership with parents and with the community that children live in, will continue to be a key focus for the City of Edinburgh Council.</a:t>
            </a:r>
            <a:endParaRPr lang="en-US" sz="3200" dirty="0"/>
          </a:p>
        </p:txBody>
      </p:sp>
      <p:pic>
        <p:nvPicPr>
          <p:cNvPr id="29" name="Content Placeholder 28" descr="Girl climbing on a wall supported by father">
            <a:extLst>
              <a:ext uri="{FF2B5EF4-FFF2-40B4-BE49-F238E27FC236}">
                <a16:creationId xmlns:a16="http://schemas.microsoft.com/office/drawing/2014/main" id="{F4F6FC89-51C5-6CE4-9F0E-810101352D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8437" r="3035"/>
          <a:stretch/>
        </p:blipFill>
        <p:spPr>
          <a:xfrm>
            <a:off x="20" y="0"/>
            <a:ext cx="465427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66137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82ED-39F9-EBE6-70CE-5CDE391F1288}"/>
              </a:ext>
            </a:extLst>
          </p:cNvPr>
          <p:cNvSpPr>
            <a:spLocks noGrp="1"/>
          </p:cNvSpPr>
          <p:nvPr>
            <p:ph type="title"/>
          </p:nvPr>
        </p:nvSpPr>
        <p:spPr>
          <a:xfrm>
            <a:off x="876693" y="225469"/>
            <a:ext cx="4597747" cy="1027134"/>
          </a:xfr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rmAutofit/>
          </a:bodyPr>
          <a:lstStyle/>
          <a:p>
            <a:r>
              <a:rPr lang="en-US" sz="3200" kern="1200" dirty="0">
                <a:solidFill>
                  <a:schemeClr val="bg1"/>
                </a:solidFill>
                <a:latin typeface="+mj-lt"/>
                <a:ea typeface="+mj-ea"/>
                <a:cs typeface="+mj-cs"/>
              </a:rPr>
              <a:t>National and local context</a:t>
            </a:r>
          </a:p>
        </p:txBody>
      </p:sp>
      <p:sp>
        <p:nvSpPr>
          <p:cNvPr id="4" name="Content Placeholder 3">
            <a:extLst>
              <a:ext uri="{FF2B5EF4-FFF2-40B4-BE49-F238E27FC236}">
                <a16:creationId xmlns:a16="http://schemas.microsoft.com/office/drawing/2014/main" id="{ECE11CB3-36A1-8240-75E6-AA99E14E2659}"/>
              </a:ext>
            </a:extLst>
          </p:cNvPr>
          <p:cNvSpPr>
            <a:spLocks noGrp="1"/>
          </p:cNvSpPr>
          <p:nvPr>
            <p:ph sz="half" idx="1"/>
          </p:nvPr>
        </p:nvSpPr>
        <p:spPr>
          <a:xfrm>
            <a:off x="406486" y="1381081"/>
            <a:ext cx="5563960" cy="3447832"/>
          </a:xfrm>
        </p:spPr>
        <p:txBody>
          <a:bodyPr vert="horz" lIns="91440" tIns="45720" rIns="91440" bIns="45720" rtlCol="0" anchor="t">
            <a:noAutofit/>
          </a:bodyPr>
          <a:lstStyle/>
          <a:p>
            <a:r>
              <a:rPr lang="en-US" sz="3000" dirty="0"/>
              <a:t>The national parenting strategy 2022 highlights the importance of communities ‘helping parents to be the very best they can be to make a positive difference to children and young people’</a:t>
            </a:r>
          </a:p>
          <a:p>
            <a:r>
              <a:rPr lang="en-US" sz="3000" dirty="0"/>
              <a:t>The City of Edinburgh Council will continue to work with other sectors to build on wider supports for families within their own communities. </a:t>
            </a:r>
          </a:p>
        </p:txBody>
      </p:sp>
      <p:pic>
        <p:nvPicPr>
          <p:cNvPr id="20" name="Content Placeholder 19" descr="Child strolling with dog">
            <a:extLst>
              <a:ext uri="{FF2B5EF4-FFF2-40B4-BE49-F238E27FC236}">
                <a16:creationId xmlns:a16="http://schemas.microsoft.com/office/drawing/2014/main" id="{33F916EC-AAA1-80CD-F8DF-1304DD8863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8291" r="14705" b="-1"/>
          <a:stretch/>
        </p:blipFill>
        <p:spPr>
          <a:xfrm>
            <a:off x="6221555" y="867064"/>
            <a:ext cx="5067953" cy="5048790"/>
          </a:xfrm>
          <a:prstGeom prst="rect">
            <a:avLst/>
          </a:prstGeom>
        </p:spPr>
      </p:pic>
    </p:spTree>
    <p:extLst>
      <p:ext uri="{BB962C8B-B14F-4D97-AF65-F5344CB8AC3E}">
        <p14:creationId xmlns:p14="http://schemas.microsoft.com/office/powerpoint/2010/main" val="88128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F5EE235-B0BC-FCEF-0679-810A40012A0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343" r="8346"/>
          <a:stretch/>
        </p:blipFill>
        <p:spPr bwMode="auto">
          <a:xfrm>
            <a:off x="8947134" y="4724296"/>
            <a:ext cx="2890370" cy="2049934"/>
          </a:xfrm>
          <a:prstGeom prst="rect">
            <a:avLst/>
          </a:prstGeom>
          <a:noFill/>
          <a:extLst>
            <a:ext uri="{909E8E84-426E-40DD-AFC4-6F175D3DCCD1}">
              <a14:hiddenFill xmlns:a14="http://schemas.microsoft.com/office/drawing/2010/main">
                <a:solidFill>
                  <a:srgbClr val="FFFFFF"/>
                </a:solidFill>
              </a14:hiddenFill>
            </a:ext>
          </a:extLst>
        </p:spPr>
      </p:pic>
      <p:sp>
        <p:nvSpPr>
          <p:cNvPr id="2075" name="Rectangle 20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ABD716-FAE9-2A09-ECFA-3258414EB3BF}"/>
              </a:ext>
            </a:extLst>
          </p:cNvPr>
          <p:cNvSpPr>
            <a:spLocks noGrp="1"/>
          </p:cNvSpPr>
          <p:nvPr>
            <p:ph type="title"/>
          </p:nvPr>
        </p:nvSpPr>
        <p:spPr>
          <a:xfrm>
            <a:off x="838201" y="365125"/>
            <a:ext cx="3087756" cy="579092"/>
          </a:xfr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a:bodyPr>
          <a:lstStyle/>
          <a:p>
            <a:r>
              <a:rPr lang="en-US" sz="4000" dirty="0">
                <a:solidFill>
                  <a:schemeClr val="tx1"/>
                </a:solidFill>
                <a:latin typeface="+mj-lt"/>
                <a:ea typeface="+mj-ea"/>
                <a:cs typeface="+mj-cs"/>
              </a:rPr>
              <a:t>Local context  </a:t>
            </a:r>
          </a:p>
        </p:txBody>
      </p:sp>
      <p:sp>
        <p:nvSpPr>
          <p:cNvPr id="10" name="Content Placeholder 9">
            <a:extLst>
              <a:ext uri="{FF2B5EF4-FFF2-40B4-BE49-F238E27FC236}">
                <a16:creationId xmlns:a16="http://schemas.microsoft.com/office/drawing/2014/main" id="{A213817F-3BB3-ECBA-8219-319B75DEBF15}"/>
              </a:ext>
            </a:extLst>
          </p:cNvPr>
          <p:cNvSpPr>
            <a:spLocks noGrp="1"/>
          </p:cNvSpPr>
          <p:nvPr>
            <p:ph sz="half" idx="1"/>
          </p:nvPr>
        </p:nvSpPr>
        <p:spPr>
          <a:xfrm>
            <a:off x="639416" y="976622"/>
            <a:ext cx="9319591" cy="5444055"/>
          </a:xfrm>
        </p:spPr>
        <p:txBody>
          <a:bodyPr vert="horz" lIns="91440" tIns="45720" rIns="91440" bIns="45720" rtlCol="0">
            <a:normAutofit/>
          </a:bodyPr>
          <a:lstStyle/>
          <a:p>
            <a:pPr marL="0" algn="l" rtl="0" eaLnBrk="1" fontAlgn="t" latinLnBrk="0" hangingPunct="1">
              <a:buNone/>
            </a:pPr>
            <a:r>
              <a:rPr lang="en-GB" sz="1400" b="1" i="0" u="sng" strike="noStrike" kern="1200" spc="0" dirty="0">
                <a:solidFill>
                  <a:srgbClr val="000000"/>
                </a:solidFill>
                <a:effectLst/>
              </a:rPr>
              <a:t>Website</a:t>
            </a:r>
            <a:r>
              <a:rPr lang="en-GB" sz="1400" b="1" i="0" u="none" strike="noStrike" kern="1200" spc="0" dirty="0">
                <a:solidFill>
                  <a:srgbClr val="000000"/>
                </a:solidFill>
                <a:effectLst/>
              </a:rPr>
              <a:t> - There is a breadth of information for parents on the City of Edinburgh website, however parent feedback is that the website is challenging to navigate. </a:t>
            </a:r>
            <a:r>
              <a:rPr lang="en-GB" sz="1400" b="1" i="0" u="none" strike="noStrike" kern="1200" spc="0" dirty="0">
                <a:solidFill>
                  <a:srgbClr val="000000"/>
                </a:solidFill>
                <a:effectLst/>
                <a:hlinkClick r:id="rId4"/>
              </a:rPr>
              <a:t>https://www.edinburgh.gov.uk/</a:t>
            </a:r>
            <a:r>
              <a:rPr lang="en-GB" sz="1400" b="1" i="0" u="none" strike="noStrike" kern="1200" spc="0" dirty="0">
                <a:solidFill>
                  <a:srgbClr val="000000"/>
                </a:solidFill>
                <a:effectLst/>
              </a:rPr>
              <a:t> </a:t>
            </a:r>
          </a:p>
          <a:p>
            <a:pPr marL="0" algn="l" rtl="0" eaLnBrk="1" fontAlgn="t" latinLnBrk="0" hangingPunct="1">
              <a:buNone/>
            </a:pPr>
            <a:r>
              <a:rPr lang="en-GB" sz="1400" b="1" u="sng" dirty="0">
                <a:solidFill>
                  <a:srgbClr val="000000"/>
                </a:solidFill>
              </a:rPr>
              <a:t>I</a:t>
            </a:r>
            <a:r>
              <a:rPr lang="en-GB" sz="1400" b="1" i="0" u="sng" strike="noStrike" kern="1200" spc="0" dirty="0">
                <a:solidFill>
                  <a:srgbClr val="000000"/>
                </a:solidFill>
                <a:effectLst/>
              </a:rPr>
              <a:t>n person meetings and networking </a:t>
            </a:r>
            <a:r>
              <a:rPr lang="en-GB" sz="1400" b="1" i="0" u="none" strike="noStrike" kern="1200" spc="0" dirty="0">
                <a:solidFill>
                  <a:srgbClr val="000000"/>
                </a:solidFill>
                <a:effectLst/>
              </a:rPr>
              <a:t>- In 23-24 there have not been in person learning community parent meetings  these will be re established. </a:t>
            </a:r>
            <a:r>
              <a:rPr lang="en-GB" sz="1400" b="1" u="sng" dirty="0">
                <a:solidFill>
                  <a:srgbClr val="467886"/>
                </a:solidFill>
                <a:effectLst/>
                <a:ea typeface="Aptos" panose="020B0004020202020204" pitchFamily="34" charset="0"/>
                <a:cs typeface="Aptos" panose="020B0004020202020204" pitchFamily="34" charset="0"/>
                <a:hlinkClick r:id="rId5"/>
              </a:rPr>
              <a:t>https://www.edinburgh.gov.uk/parental-engagement/recruitment-selection-training</a:t>
            </a:r>
            <a:r>
              <a:rPr lang="en-GB" sz="1400" b="1" u="sng" dirty="0">
                <a:solidFill>
                  <a:srgbClr val="467886"/>
                </a:solidFill>
                <a:effectLst/>
                <a:ea typeface="Aptos" panose="020B0004020202020204" pitchFamily="34" charset="0"/>
                <a:cs typeface="Aptos" panose="020B0004020202020204" pitchFamily="34" charset="0"/>
              </a:rPr>
              <a:t> </a:t>
            </a:r>
            <a:r>
              <a:rPr lang="en-GB" sz="1400" b="1" u="sng" dirty="0">
                <a:solidFill>
                  <a:srgbClr val="0000FF"/>
                </a:solidFill>
                <a:effectLst/>
                <a:ea typeface="Times New Roman" panose="02020603050405020304" pitchFamily="18" charset="0"/>
                <a:cs typeface="Times New Roman" panose="02020603050405020304" pitchFamily="18" charset="0"/>
                <a:hlinkClick r:id="rId6"/>
              </a:rPr>
              <a:t>Parent groups – The City of Edinburgh Council</a:t>
            </a:r>
            <a:endParaRPr lang="en-GB" sz="1400" b="0" i="0" u="none" strike="noStrike" dirty="0">
              <a:effectLst/>
            </a:endParaRPr>
          </a:p>
          <a:p>
            <a:pPr marL="0" algn="l" rtl="0" eaLnBrk="1" fontAlgn="t" latinLnBrk="0" hangingPunct="1">
              <a:buNone/>
            </a:pPr>
            <a:r>
              <a:rPr lang="en-GB" sz="1400" b="1" i="0" u="sng" strike="noStrike" kern="1200" spc="0" dirty="0">
                <a:solidFill>
                  <a:srgbClr val="000000"/>
                </a:solidFill>
                <a:effectLst/>
              </a:rPr>
              <a:t>Webpage  supporting families</a:t>
            </a:r>
            <a:r>
              <a:rPr lang="en-GB" sz="1400" b="1" i="0" u="none" strike="noStrike" kern="1200" spc="0" dirty="0">
                <a:solidFill>
                  <a:srgbClr val="000000"/>
                </a:solidFill>
                <a:effectLst/>
              </a:rPr>
              <a:t>’  is available – </a:t>
            </a:r>
            <a:r>
              <a:rPr lang="en-GB" sz="1400" u="sng" dirty="0">
                <a:solidFill>
                  <a:srgbClr val="467886"/>
                </a:solidFill>
                <a:effectLst/>
                <a:latin typeface="Calibri" panose="020F0502020204030204" pitchFamily="34" charset="0"/>
                <a:ea typeface="Aptos" panose="020B0004020202020204" pitchFamily="34" charset="0"/>
                <a:hlinkClick r:id="rId7"/>
              </a:rPr>
              <a:t>Support for Families - The City of </a:t>
            </a:r>
            <a:r>
              <a:rPr lang="en-GB" sz="1400" u="sng">
                <a:solidFill>
                  <a:srgbClr val="467886"/>
                </a:solidFill>
                <a:effectLst/>
                <a:latin typeface="Calibri" panose="020F0502020204030204" pitchFamily="34" charset="0"/>
                <a:ea typeface="Aptos" panose="020B0004020202020204" pitchFamily="34" charset="0"/>
                <a:hlinkClick r:id="rId7"/>
              </a:rPr>
              <a:t>Edinburgh Council</a:t>
            </a:r>
            <a:endParaRPr lang="en-GB" sz="1400" b="0" i="0" u="none" strike="noStrike" dirty="0">
              <a:effectLst/>
            </a:endParaRPr>
          </a:p>
          <a:p>
            <a:pPr marL="0" algn="l" rtl="0" eaLnBrk="1" fontAlgn="t" latinLnBrk="0" hangingPunct="1">
              <a:buNone/>
            </a:pPr>
            <a:r>
              <a:rPr lang="en-GB" sz="1400" b="1" i="0" u="sng" strike="noStrike" kern="1200" spc="0" dirty="0">
                <a:solidFill>
                  <a:srgbClr val="000000"/>
                </a:solidFill>
                <a:effectLst/>
              </a:rPr>
              <a:t>Parent surveys </a:t>
            </a:r>
            <a:r>
              <a:rPr lang="en-GB" sz="1400" b="1" i="0" u="none" strike="noStrike" kern="1200" spc="0" dirty="0">
                <a:solidFill>
                  <a:srgbClr val="000000"/>
                </a:solidFill>
                <a:effectLst/>
              </a:rPr>
              <a:t>are currently used to gather feedback by different departments within the council – we will develop a coordinated  approach and share feedback. </a:t>
            </a:r>
            <a:endParaRPr lang="en-GB" sz="1400" b="0" i="0" u="none" strike="noStrike" dirty="0">
              <a:effectLst/>
            </a:endParaRPr>
          </a:p>
          <a:p>
            <a:pPr marL="0" algn="l" rtl="0" eaLnBrk="1" fontAlgn="t" latinLnBrk="0" hangingPunct="1">
              <a:buNone/>
            </a:pPr>
            <a:r>
              <a:rPr lang="en-GB" sz="1400" b="1" i="0" u="sng" strike="noStrike" kern="1200" spc="0" dirty="0">
                <a:solidFill>
                  <a:srgbClr val="000000"/>
                </a:solidFill>
                <a:effectLst/>
              </a:rPr>
              <a:t>Evidence  based programs </a:t>
            </a:r>
            <a:r>
              <a:rPr lang="en-GB" sz="1400" b="1" i="0" u="none" strike="noStrike" kern="1200" spc="0" dirty="0">
                <a:solidFill>
                  <a:srgbClr val="000000"/>
                </a:solidFill>
                <a:effectLst/>
              </a:rPr>
              <a:t>– Peep LT-  During 2023-24 approximately 15.8% of parents/carers in early learning and childcare in LA settings attended PEEP sessions(925/5850).  82.6% of local authority early years settings in Edinburgh (90/109) had at least one member of staff trained to deliver Peep.  19.3% of staff working directly with children in early years settings were trained to deliver PEEP (235/1215) </a:t>
            </a:r>
            <a:r>
              <a:rPr lang="en-GB" sz="1400" b="1" i="0" u="none" strike="noStrike" kern="1200" spc="0" dirty="0">
                <a:solidFill>
                  <a:srgbClr val="000000"/>
                </a:solidFill>
                <a:effectLst/>
                <a:hlinkClick r:id="rId8"/>
              </a:rPr>
              <a:t>www.edinburgh.gov.uk/nurseries-childcare/working-partnership-parents</a:t>
            </a:r>
            <a:endParaRPr lang="en-GB" sz="1400" b="1" i="0" u="none" strike="noStrike" kern="1200" spc="0" dirty="0">
              <a:solidFill>
                <a:srgbClr val="000000"/>
              </a:solidFill>
              <a:effectLst/>
            </a:endParaRPr>
          </a:p>
          <a:p>
            <a:pPr marL="0" fontAlgn="t">
              <a:buNone/>
            </a:pPr>
            <a:r>
              <a:rPr lang="en-GB" sz="1400" b="1" i="0" u="sng" strike="noStrike" kern="1200" spc="0" dirty="0">
                <a:solidFill>
                  <a:srgbClr val="000000"/>
                </a:solidFill>
                <a:effectLst/>
              </a:rPr>
              <a:t>Evidenced based Parenting and Family learning programs </a:t>
            </a:r>
            <a:r>
              <a:rPr lang="en-GB" sz="1400" b="1" i="0" u="none" strike="noStrike" kern="1200" spc="0" dirty="0">
                <a:solidFill>
                  <a:srgbClr val="000000"/>
                </a:solidFill>
                <a:effectLst/>
              </a:rPr>
              <a:t>– other programs include incredible years, teen triple P, raising children/teens with confidence. </a:t>
            </a:r>
            <a:r>
              <a:rPr lang="en-GB" sz="1400" b="1" u="sng" dirty="0">
                <a:solidFill>
                  <a:srgbClr val="467886"/>
                </a:solidFill>
                <a:effectLst/>
                <a:ea typeface="Aptos" panose="020B0004020202020204" pitchFamily="34" charset="0"/>
                <a:cs typeface="Aptos" panose="020B0004020202020204" pitchFamily="34" charset="0"/>
                <a:hlinkClick r:id="rId9"/>
              </a:rPr>
              <a:t>Parenting Programmes in Edinburgh</a:t>
            </a:r>
            <a:endParaRPr lang="en-GB" sz="1400" b="0" i="0" u="none" strike="noStrike" dirty="0">
              <a:effectLst/>
            </a:endParaRPr>
          </a:p>
          <a:p>
            <a:pPr marL="0" algn="l" rtl="0" eaLnBrk="1" fontAlgn="t" latinLnBrk="0" hangingPunct="1">
              <a:buNone/>
            </a:pPr>
            <a:r>
              <a:rPr lang="en-GB" sz="1400" b="1" i="0" u="none" strike="noStrike" kern="1200" spc="0" dirty="0">
                <a:solidFill>
                  <a:srgbClr val="000000"/>
                </a:solidFill>
                <a:effectLst/>
              </a:rPr>
              <a:t> </a:t>
            </a:r>
            <a:r>
              <a:rPr lang="en-GB" sz="1400" b="1" i="0" u="sng" strike="noStrike" kern="1200" spc="0" dirty="0">
                <a:solidFill>
                  <a:srgbClr val="000000"/>
                </a:solidFill>
                <a:effectLst/>
              </a:rPr>
              <a:t>Professional learning opportunities </a:t>
            </a:r>
            <a:r>
              <a:rPr lang="en-GB" sz="1400" b="1" i="0" strike="noStrike" kern="1200" spc="0" dirty="0">
                <a:solidFill>
                  <a:srgbClr val="000000"/>
                </a:solidFill>
                <a:effectLst/>
              </a:rPr>
              <a:t>– training is available through the council networks, Education </a:t>
            </a:r>
          </a:p>
          <a:p>
            <a:pPr marL="0" algn="l" rtl="0" eaLnBrk="1" fontAlgn="t" latinLnBrk="0" hangingPunct="1">
              <a:buNone/>
            </a:pPr>
            <a:r>
              <a:rPr lang="en-GB" sz="1400" b="1" i="0" strike="noStrike" kern="1200" spc="0" dirty="0">
                <a:solidFill>
                  <a:srgbClr val="000000"/>
                </a:solidFill>
                <a:effectLst/>
              </a:rPr>
              <a:t>Scotland, connect and other national bodies. </a:t>
            </a:r>
            <a:r>
              <a:rPr lang="en-GB" sz="1400" b="1" i="0" strike="noStrike" kern="1200" spc="0" dirty="0">
                <a:solidFill>
                  <a:srgbClr val="000000"/>
                </a:solidFill>
                <a:effectLst/>
                <a:hlinkClick r:id="rId10"/>
              </a:rPr>
              <a:t>https://connect.scot/</a:t>
            </a:r>
            <a:endParaRPr lang="en-GB" sz="1400" b="1" i="0" strike="noStrike" kern="1200" spc="0" dirty="0">
              <a:solidFill>
                <a:srgbClr val="000000"/>
              </a:solidFill>
              <a:effectLst/>
            </a:endParaRPr>
          </a:p>
          <a:p>
            <a:pPr marL="0" algn="l" rtl="0" eaLnBrk="1" fontAlgn="t" latinLnBrk="0" hangingPunct="1">
              <a:buNone/>
            </a:pPr>
            <a:r>
              <a:rPr lang="en-GB" sz="1400" b="1" i="0" u="sng" strike="noStrike" kern="1200" spc="0" dirty="0">
                <a:solidFill>
                  <a:srgbClr val="000000"/>
                </a:solidFill>
                <a:effectLst/>
              </a:rPr>
              <a:t>The Edinburgh learn framework </a:t>
            </a:r>
            <a:r>
              <a:rPr lang="en-GB" sz="1400" b="1" i="0" u="none" strike="noStrike" kern="1200" spc="0" dirty="0">
                <a:solidFill>
                  <a:srgbClr val="000000"/>
                </a:solidFill>
                <a:effectLst/>
              </a:rPr>
              <a:t>has recently been refreshed. This will be shared with communities.</a:t>
            </a:r>
          </a:p>
          <a:p>
            <a:pPr marL="0" algn="l" rtl="0" eaLnBrk="1" fontAlgn="t" latinLnBrk="0" hangingPunct="1">
              <a:buNone/>
            </a:pPr>
            <a:r>
              <a:rPr lang="en-GB" sz="1400" b="1" i="0" u="none" strike="noStrike" kern="1200" spc="0" dirty="0">
                <a:solidFill>
                  <a:srgbClr val="000000"/>
                </a:solidFill>
                <a:effectLst/>
              </a:rPr>
              <a:t> </a:t>
            </a:r>
            <a:r>
              <a:rPr lang="en-GB" sz="1400" b="1" i="0" u="none" strike="noStrike" kern="1200" spc="0" dirty="0">
                <a:solidFill>
                  <a:srgbClr val="000000"/>
                </a:solidFill>
                <a:effectLst/>
                <a:hlinkClick r:id="rId11"/>
              </a:rPr>
              <a:t>https://www.edinburgh.gov.uk/downloads/file/34257/edinburgh-learns-for-life-outcomes-framework</a:t>
            </a:r>
            <a:endParaRPr lang="en-GB" sz="1400" b="1" i="0" u="none" strike="noStrike" kern="1200" spc="0" dirty="0">
              <a:solidFill>
                <a:srgbClr val="000000"/>
              </a:solidFill>
              <a:effectLst/>
            </a:endParaRPr>
          </a:p>
          <a:p>
            <a:pPr marL="0" algn="l" rtl="0" eaLnBrk="1" fontAlgn="t" latinLnBrk="0" hangingPunct="1">
              <a:buNone/>
            </a:pPr>
            <a:endParaRPr lang="en-GB" sz="1400" b="1" i="0" u="none" strike="noStrike" kern="1200" spc="0" dirty="0">
              <a:solidFill>
                <a:srgbClr val="000000"/>
              </a:solidFill>
              <a:effectLst/>
            </a:endParaRPr>
          </a:p>
          <a:p>
            <a:endParaRPr lang="en-US" sz="1400" dirty="0"/>
          </a:p>
        </p:txBody>
      </p:sp>
    </p:spTree>
    <p:extLst>
      <p:ext uri="{BB962C8B-B14F-4D97-AF65-F5344CB8AC3E}">
        <p14:creationId xmlns:p14="http://schemas.microsoft.com/office/powerpoint/2010/main" val="199308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AB59F0-0CAF-E413-AF29-D0D9358AC5D1}"/>
              </a:ext>
            </a:extLst>
          </p:cNvPr>
          <p:cNvGraphicFramePr>
            <a:graphicFrameLocks noGrp="1"/>
          </p:cNvGraphicFramePr>
          <p:nvPr>
            <p:extLst>
              <p:ext uri="{D42A27DB-BD31-4B8C-83A1-F6EECF244321}">
                <p14:modId xmlns:p14="http://schemas.microsoft.com/office/powerpoint/2010/main" val="2917019822"/>
              </p:ext>
            </p:extLst>
          </p:nvPr>
        </p:nvGraphicFramePr>
        <p:xfrm>
          <a:off x="122830" y="102404"/>
          <a:ext cx="11939733" cy="8674445"/>
        </p:xfrm>
        <a:graphic>
          <a:graphicData uri="http://schemas.openxmlformats.org/drawingml/2006/table">
            <a:tbl>
              <a:tblPr firstRow="1" bandRow="1">
                <a:noFill/>
                <a:tableStyleId>{073A0DAA-6AF3-43AB-8588-CEC1D06C72B9}</a:tableStyleId>
              </a:tblPr>
              <a:tblGrid>
                <a:gridCol w="1288885">
                  <a:extLst>
                    <a:ext uri="{9D8B030D-6E8A-4147-A177-3AD203B41FA5}">
                      <a16:colId xmlns:a16="http://schemas.microsoft.com/office/drawing/2014/main" val="627481172"/>
                    </a:ext>
                  </a:extLst>
                </a:gridCol>
                <a:gridCol w="2563937">
                  <a:extLst>
                    <a:ext uri="{9D8B030D-6E8A-4147-A177-3AD203B41FA5}">
                      <a16:colId xmlns:a16="http://schemas.microsoft.com/office/drawing/2014/main" val="841255730"/>
                    </a:ext>
                  </a:extLst>
                </a:gridCol>
                <a:gridCol w="1679713">
                  <a:extLst>
                    <a:ext uri="{9D8B030D-6E8A-4147-A177-3AD203B41FA5}">
                      <a16:colId xmlns:a16="http://schemas.microsoft.com/office/drawing/2014/main" val="3612891320"/>
                    </a:ext>
                  </a:extLst>
                </a:gridCol>
                <a:gridCol w="2941983">
                  <a:extLst>
                    <a:ext uri="{9D8B030D-6E8A-4147-A177-3AD203B41FA5}">
                      <a16:colId xmlns:a16="http://schemas.microsoft.com/office/drawing/2014/main" val="3964807951"/>
                    </a:ext>
                  </a:extLst>
                </a:gridCol>
                <a:gridCol w="3465215">
                  <a:extLst>
                    <a:ext uri="{9D8B030D-6E8A-4147-A177-3AD203B41FA5}">
                      <a16:colId xmlns:a16="http://schemas.microsoft.com/office/drawing/2014/main" val="4202904689"/>
                    </a:ext>
                  </a:extLst>
                </a:gridCol>
              </a:tblGrid>
              <a:tr h="518889">
                <a:tc>
                  <a:txBody>
                    <a:bodyPr/>
                    <a:lstStyle/>
                    <a:p>
                      <a:r>
                        <a:rPr lang="en-GB" sz="1400" b="1" cap="none" spc="0" dirty="0">
                          <a:solidFill>
                            <a:schemeClr val="bg1"/>
                          </a:solidFill>
                        </a:rPr>
                        <a:t>Improvement Activity</a:t>
                      </a:r>
                    </a:p>
                  </a:txBody>
                  <a:tcPr marL="42738" marR="42738" marT="37020" marB="85477" anchor="b">
                    <a:lnL w="12700" cmpd="sng">
                      <a:noFill/>
                    </a:lnL>
                    <a:lnR w="12700" cmpd="sng">
                      <a:noFill/>
                    </a:lnR>
                    <a:lnT w="9525" cap="flat" cmpd="sng" algn="ctr">
                      <a:noFill/>
                      <a:prstDash val="solid"/>
                    </a:lnT>
                    <a:lnB w="38100" cmpd="sng">
                      <a:noFill/>
                    </a:lnB>
                    <a:solidFill>
                      <a:schemeClr val="accent1"/>
                    </a:solidFill>
                  </a:tcPr>
                </a:tc>
                <a:tc>
                  <a:txBody>
                    <a:bodyPr/>
                    <a:lstStyle/>
                    <a:p>
                      <a:r>
                        <a:rPr lang="en-GB" sz="1400" b="1" cap="none" spc="0">
                          <a:solidFill>
                            <a:schemeClr val="bg1"/>
                          </a:solidFill>
                        </a:rPr>
                        <a:t>This is how we will do it</a:t>
                      </a:r>
                    </a:p>
                  </a:txBody>
                  <a:tcPr marL="42738" marR="42738" marT="37020" marB="85477" anchor="b">
                    <a:lnL w="12700" cmpd="sng">
                      <a:noFill/>
                    </a:lnL>
                    <a:lnR w="12700" cmpd="sng">
                      <a:noFill/>
                    </a:lnR>
                    <a:lnT w="9525" cap="flat" cmpd="sng" algn="ctr">
                      <a:noFill/>
                      <a:prstDash val="solid"/>
                    </a:lnT>
                    <a:lnB w="38100" cmpd="sng">
                      <a:noFill/>
                    </a:lnB>
                    <a:solidFill>
                      <a:schemeClr val="accent1"/>
                    </a:solidFill>
                  </a:tcPr>
                </a:tc>
                <a:tc>
                  <a:txBody>
                    <a:bodyPr/>
                    <a:lstStyle/>
                    <a:p>
                      <a:r>
                        <a:rPr lang="en-GB" sz="1400" b="1" cap="none" spc="0">
                          <a:solidFill>
                            <a:schemeClr val="bg1"/>
                          </a:solidFill>
                        </a:rPr>
                        <a:t>By whom / By when</a:t>
                      </a:r>
                    </a:p>
                  </a:txBody>
                  <a:tcPr marL="42738" marR="42738" marT="37020" marB="85477" anchor="b">
                    <a:lnL w="12700" cmpd="sng">
                      <a:noFill/>
                    </a:lnL>
                    <a:lnR w="12700" cmpd="sng">
                      <a:noFill/>
                    </a:lnR>
                    <a:lnT w="9525" cap="flat" cmpd="sng" algn="ctr">
                      <a:noFill/>
                      <a:prstDash val="solid"/>
                    </a:lnT>
                    <a:lnB w="38100" cmpd="sng">
                      <a:noFill/>
                    </a:lnB>
                    <a:solidFill>
                      <a:schemeClr val="accent1"/>
                    </a:solidFill>
                  </a:tcPr>
                </a:tc>
                <a:tc>
                  <a:txBody>
                    <a:bodyPr/>
                    <a:lstStyle/>
                    <a:p>
                      <a:r>
                        <a:rPr lang="en-GB" sz="1400" b="1" cap="none" spc="0" dirty="0">
                          <a:solidFill>
                            <a:schemeClr val="bg1"/>
                          </a:solidFill>
                        </a:rPr>
                        <a:t>Evidence of impact</a:t>
                      </a:r>
                    </a:p>
                  </a:txBody>
                  <a:tcPr marL="42738" marR="42738" marT="37020" marB="85477" anchor="b">
                    <a:lnL w="12700" cmpd="sng">
                      <a:noFill/>
                    </a:lnL>
                    <a:lnR w="12700" cmpd="sng">
                      <a:noFill/>
                    </a:lnR>
                    <a:lnT w="9525" cap="flat" cmpd="sng" algn="ctr">
                      <a:noFill/>
                      <a:prstDash val="solid"/>
                    </a:lnT>
                    <a:lnB w="38100" cmpd="sng">
                      <a:noFill/>
                    </a:lnB>
                    <a:solidFill>
                      <a:schemeClr val="accent1"/>
                    </a:solidFill>
                  </a:tcPr>
                </a:tc>
                <a:tc>
                  <a:txBody>
                    <a:bodyPr/>
                    <a:lstStyle/>
                    <a:p>
                      <a:r>
                        <a:rPr lang="en-GB" sz="1400" b="1" cap="none" spc="0" dirty="0">
                          <a:solidFill>
                            <a:schemeClr val="bg1"/>
                          </a:solidFill>
                        </a:rPr>
                        <a:t>How will we know</a:t>
                      </a:r>
                    </a:p>
                  </a:txBody>
                  <a:tcPr marL="42738" marR="42738" marT="37020" marB="85477" anchor="b">
                    <a:lnL w="12700" cmpd="sng">
                      <a:noFill/>
                    </a:lnL>
                    <a:lnR w="12700" cmpd="sng">
                      <a:noFill/>
                    </a:lnR>
                    <a:lnT w="9525" cap="flat" cmpd="sng" algn="ctr">
                      <a:noFill/>
                      <a:prstDash val="solid"/>
                    </a:lnT>
                    <a:lnB w="38100" cmpd="sng">
                      <a:noFill/>
                    </a:lnB>
                    <a:solidFill>
                      <a:schemeClr val="accent1"/>
                    </a:solidFill>
                  </a:tcPr>
                </a:tc>
                <a:extLst>
                  <a:ext uri="{0D108BD9-81ED-4DB2-BD59-A6C34878D82A}">
                    <a16:rowId xmlns:a16="http://schemas.microsoft.com/office/drawing/2014/main" val="1092726133"/>
                  </a:ext>
                </a:extLst>
              </a:tr>
              <a:tr h="3139407">
                <a:tc>
                  <a:txBody>
                    <a:bodyPr/>
                    <a:lstStyle/>
                    <a:p>
                      <a:r>
                        <a:rPr lang="en-GB" sz="1400" b="1" cap="none" spc="0" dirty="0">
                          <a:solidFill>
                            <a:schemeClr val="bg1"/>
                          </a:solidFill>
                        </a:rPr>
                        <a:t>Improve communication</a:t>
                      </a:r>
                    </a:p>
                    <a:p>
                      <a:r>
                        <a:rPr lang="en-GB" sz="1400" b="1" cap="none" spc="0" dirty="0">
                          <a:solidFill>
                            <a:schemeClr val="bg1"/>
                          </a:solidFill>
                        </a:rPr>
                        <a:t>and increase collaboration</a:t>
                      </a:r>
                    </a:p>
                  </a:txBody>
                  <a:tcPr marL="42738" marR="42738" marT="37020" marB="85477">
                    <a:lnL w="12700" cmpd="sng">
                      <a:noFill/>
                      <a:prstDash val="solid"/>
                    </a:lnL>
                    <a:lnR w="12700" cmpd="sng">
                      <a:noFill/>
                      <a:prstDash val="solid"/>
                    </a:lnR>
                    <a:lnT w="38100" cmpd="sng">
                      <a:noFill/>
                    </a:lnT>
                    <a:lnB w="12700" cap="flat" cmpd="sng" algn="ctr">
                      <a:solidFill>
                        <a:schemeClr val="accent1"/>
                      </a:solidFill>
                      <a:prstDash val="solid"/>
                    </a:lnB>
                    <a:solidFill>
                      <a:schemeClr val="accent1"/>
                    </a:solidFill>
                  </a:tcPr>
                </a:tc>
                <a:tc>
                  <a:txBody>
                    <a:bodyPr/>
                    <a:lstStyle/>
                    <a:p>
                      <a:r>
                        <a:rPr lang="en-GB" sz="1400" b="1" cap="none" spc="0" dirty="0">
                          <a:solidFill>
                            <a:schemeClr val="tx1"/>
                          </a:solidFill>
                        </a:rPr>
                        <a:t>Update City of Edinburgh website</a:t>
                      </a:r>
                    </a:p>
                    <a:p>
                      <a:endParaRPr lang="en-GB" sz="1400" b="1" cap="none" spc="0" dirty="0">
                        <a:solidFill>
                          <a:schemeClr val="tx1"/>
                        </a:solidFill>
                      </a:endParaRP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In person learning community parent </a:t>
                      </a:r>
                    </a:p>
                    <a:p>
                      <a:r>
                        <a:rPr lang="en-GB" sz="1400" b="1" cap="none" spc="0" dirty="0">
                          <a:solidFill>
                            <a:schemeClr val="tx1"/>
                          </a:solidFill>
                        </a:rPr>
                        <a:t>Council rep meetings </a:t>
                      </a:r>
                    </a:p>
                    <a:p>
                      <a:endParaRPr lang="en-GB" sz="1400" b="1" cap="none" spc="0" dirty="0">
                        <a:solidFill>
                          <a:schemeClr val="tx1"/>
                        </a:solidFill>
                      </a:endParaRP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Increased awareness of supporting families’ webpage</a:t>
                      </a: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Carryout a city -wide parental survey </a:t>
                      </a:r>
                    </a:p>
                  </a:txBody>
                  <a:tcPr marL="42738" marR="42738" marT="37020" marB="8547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GB" sz="1400" b="1" cap="none" spc="0" dirty="0">
                          <a:solidFill>
                            <a:schemeClr val="tx1"/>
                          </a:solidFill>
                        </a:rPr>
                        <a:t>Council officers </a:t>
                      </a:r>
                    </a:p>
                    <a:p>
                      <a:r>
                        <a:rPr lang="en-GB" sz="1400" b="1" cap="none" spc="0" dirty="0">
                          <a:solidFill>
                            <a:schemeClr val="tx1"/>
                          </a:solidFill>
                        </a:rPr>
                        <a:t>by January 28</a:t>
                      </a:r>
                    </a:p>
                    <a:p>
                      <a:endParaRPr lang="en-GB" sz="1400" b="1" cap="none" spc="0" dirty="0">
                        <a:solidFill>
                          <a:schemeClr val="tx1"/>
                        </a:solidFill>
                      </a:endParaRP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Council officers</a:t>
                      </a:r>
                    </a:p>
                    <a:p>
                      <a:r>
                        <a:rPr lang="en-GB" sz="1400" b="1" cap="none" spc="0" dirty="0">
                          <a:solidFill>
                            <a:schemeClr val="tx1"/>
                          </a:solidFill>
                        </a:rPr>
                        <a:t>by June 28</a:t>
                      </a:r>
                    </a:p>
                    <a:p>
                      <a:endParaRPr lang="en-GB" sz="1400" b="1" cap="none" spc="0" dirty="0">
                        <a:solidFill>
                          <a:schemeClr val="tx1"/>
                        </a:solidFill>
                      </a:endParaRP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Council officers </a:t>
                      </a:r>
                    </a:p>
                    <a:p>
                      <a:r>
                        <a:rPr lang="en-GB" sz="1400" b="1" cap="none" spc="0" dirty="0">
                          <a:solidFill>
                            <a:schemeClr val="tx1"/>
                          </a:solidFill>
                        </a:rPr>
                        <a:t>by August 26 </a:t>
                      </a: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Council officers </a:t>
                      </a:r>
                    </a:p>
                    <a:p>
                      <a:r>
                        <a:rPr lang="en-GB" sz="1400" b="1" cap="none" spc="0" dirty="0">
                          <a:solidFill>
                            <a:schemeClr val="tx1"/>
                          </a:solidFill>
                        </a:rPr>
                        <a:t>By August 26</a:t>
                      </a:r>
                    </a:p>
                  </a:txBody>
                  <a:tcPr marL="42738" marR="42738" marT="37020" marB="8547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GB" sz="1400" b="1" cap="none" spc="0" dirty="0">
                          <a:solidFill>
                            <a:schemeClr val="tx1"/>
                          </a:solidFill>
                        </a:rPr>
                        <a:t>Parents/carers will report greater satisfaction. Information will be clearer and easier to access.  </a:t>
                      </a:r>
                    </a:p>
                    <a:p>
                      <a:endParaRPr lang="en-GB" sz="1400" b="1" cap="none" spc="0" dirty="0">
                        <a:solidFill>
                          <a:schemeClr val="tx1"/>
                        </a:solidFill>
                      </a:endParaRPr>
                    </a:p>
                    <a:p>
                      <a:r>
                        <a:rPr lang="en-GB" sz="1400" b="1" cap="none" spc="0" dirty="0">
                          <a:solidFill>
                            <a:schemeClr val="tx1"/>
                          </a:solidFill>
                        </a:rPr>
                        <a:t>A wider cohort of parent’s voice</a:t>
                      </a:r>
                    </a:p>
                    <a:p>
                      <a:r>
                        <a:rPr lang="en-GB" sz="1400" b="1" cap="none" spc="0" dirty="0">
                          <a:solidFill>
                            <a:schemeClr val="tx1"/>
                          </a:solidFill>
                        </a:rPr>
                        <a:t>will be represented.  Feedback from parents will help inform improvements and strategic decision making.</a:t>
                      </a:r>
                    </a:p>
                    <a:p>
                      <a:endParaRPr lang="en-GB" sz="1400" b="1" cap="none" spc="0" dirty="0">
                        <a:solidFill>
                          <a:schemeClr val="tx1"/>
                        </a:solidFill>
                      </a:endParaRPr>
                    </a:p>
                    <a:p>
                      <a:r>
                        <a:rPr lang="en-GB" sz="1400" b="1" cap="none" spc="0" dirty="0">
                          <a:solidFill>
                            <a:schemeClr val="tx1"/>
                          </a:solidFill>
                        </a:rPr>
                        <a:t>Parents/carers will report greater satisfaction. Information will be  easier to access.  </a:t>
                      </a:r>
                    </a:p>
                    <a:p>
                      <a:endParaRPr lang="en-GB" sz="1400" b="1" cap="none" spc="0" dirty="0">
                        <a:solidFill>
                          <a:schemeClr val="tx1"/>
                        </a:solidFill>
                      </a:endParaRPr>
                    </a:p>
                    <a:p>
                      <a:r>
                        <a:rPr lang="en-GB" sz="1400" b="1" cap="none" spc="0" dirty="0">
                          <a:solidFill>
                            <a:schemeClr val="tx1"/>
                          </a:solidFill>
                        </a:rPr>
                        <a:t>Collaboration will increase. Feedback from survey will  contribute to delivery plan.  </a:t>
                      </a:r>
                    </a:p>
                  </a:txBody>
                  <a:tcPr marL="42738" marR="42738" marT="37020" marB="8547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GB" sz="1400" b="1" cap="none" spc="0" dirty="0">
                          <a:solidFill>
                            <a:schemeClr val="tx1"/>
                          </a:solidFill>
                        </a:rPr>
                        <a:t>We will monitor central enquiries from parents who are seeking information, enquiries will inform changes to webpages and the number of enquiries will reduce.</a:t>
                      </a:r>
                    </a:p>
                    <a:p>
                      <a:endParaRPr lang="en-GB" sz="1400" b="1" cap="none" spc="0" dirty="0">
                        <a:solidFill>
                          <a:schemeClr val="tx1"/>
                        </a:solidFill>
                      </a:endParaRPr>
                    </a:p>
                    <a:p>
                      <a:r>
                        <a:rPr lang="en-GB" sz="1400" b="1" cap="none" spc="0" dirty="0">
                          <a:solidFill>
                            <a:schemeClr val="tx1"/>
                          </a:solidFill>
                        </a:rPr>
                        <a:t>Feedback gathered will be tracked on education operation team meeting. Solutions will be recorded.  </a:t>
                      </a:r>
                    </a:p>
                    <a:p>
                      <a:endParaRPr lang="en-GB" sz="1400" b="1" cap="none" spc="0" dirty="0">
                        <a:solidFill>
                          <a:schemeClr val="tx1"/>
                        </a:solidFill>
                      </a:endParaRPr>
                    </a:p>
                    <a:p>
                      <a:r>
                        <a:rPr lang="en-GB" sz="1400" b="1" cap="none" spc="0" dirty="0">
                          <a:solidFill>
                            <a:schemeClr val="tx1"/>
                          </a:solidFill>
                        </a:rPr>
                        <a:t>Changes to webpage will include improved navigation on webpages. Links will be added between webpages.</a:t>
                      </a:r>
                    </a:p>
                    <a:p>
                      <a:endParaRPr lang="en-GB" sz="1400" b="1" cap="none" spc="0" dirty="0">
                        <a:solidFill>
                          <a:schemeClr val="tx1"/>
                        </a:solidFill>
                      </a:endParaRPr>
                    </a:p>
                    <a:p>
                      <a:r>
                        <a:rPr lang="en-GB" sz="1400" b="1" cap="none" spc="0" dirty="0">
                          <a:solidFill>
                            <a:schemeClr val="tx1"/>
                          </a:solidFill>
                        </a:rPr>
                        <a:t>Main themes gathered in survey will be added to this plan and actioned will be identified. </a:t>
                      </a:r>
                    </a:p>
                  </a:txBody>
                  <a:tcPr marL="42738" marR="42738" marT="37020" marB="85477">
                    <a:lnL w="12700" cmpd="sng">
                      <a:noFill/>
                      <a:prstDash val="solid"/>
                    </a:lnL>
                    <a:lnR w="12700" cmpd="sng">
                      <a:noFill/>
                      <a:prstDash val="solid"/>
                    </a:lnR>
                    <a:lnT w="38100" cmpd="sng">
                      <a:noFill/>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1727276"/>
                  </a:ext>
                </a:extLst>
              </a:tr>
              <a:tr h="1929937">
                <a:tc>
                  <a:txBody>
                    <a:bodyPr/>
                    <a:lstStyle/>
                    <a:p>
                      <a:r>
                        <a:rPr lang="en-US" sz="1400" b="1"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Increase capacity and skills development opportunities for staff working with parents and carers</a:t>
                      </a:r>
                      <a:r>
                        <a:rPr lang="en-GB" sz="1400" b="1" cap="none" spc="0" dirty="0">
                          <a:solidFill>
                            <a:schemeClr val="bg1"/>
                          </a:solidFill>
                        </a:rPr>
                        <a:t> </a:t>
                      </a: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accent1"/>
                    </a:solidFill>
                  </a:tcPr>
                </a:tc>
                <a:tc>
                  <a:txBody>
                    <a:bodyPr/>
                    <a:lstStyle/>
                    <a:p>
                      <a:r>
                        <a:rPr lang="en-GB" sz="1400" b="1" cap="none" spc="0" dirty="0">
                          <a:solidFill>
                            <a:schemeClr val="tx1"/>
                          </a:solidFill>
                        </a:rPr>
                        <a:t>Increase delivery of evidenced based</a:t>
                      </a:r>
                    </a:p>
                    <a:p>
                      <a:r>
                        <a:rPr lang="en-GB" sz="1400" b="1" cap="none" spc="0" dirty="0">
                          <a:solidFill>
                            <a:schemeClr val="tx1"/>
                          </a:solidFill>
                        </a:rPr>
                        <a:t>Parenting and Family learning programs</a:t>
                      </a:r>
                    </a:p>
                    <a:p>
                      <a:endParaRPr lang="en-GB" sz="1400" b="1" cap="none" spc="0" dirty="0">
                        <a:solidFill>
                          <a:schemeClr val="tx1"/>
                        </a:solidFill>
                      </a:endParaRPr>
                    </a:p>
                    <a:p>
                      <a:r>
                        <a:rPr lang="en-GB" sz="1400" b="1" cap="none" spc="0" dirty="0">
                          <a:solidFill>
                            <a:schemeClr val="tx1"/>
                          </a:solidFill>
                        </a:rPr>
                        <a:t>Increase awareness of wider professional learning opportunities </a:t>
                      </a:r>
                    </a:p>
                    <a:p>
                      <a:endParaRPr lang="en-GB" sz="1400" b="1" cap="none" spc="0" dirty="0">
                        <a:solidFill>
                          <a:schemeClr val="tx1"/>
                        </a:solidFill>
                      </a:endParaRPr>
                    </a:p>
                    <a:p>
                      <a:r>
                        <a:rPr lang="en-GB" sz="1400" b="1" cap="none" spc="0" dirty="0">
                          <a:solidFill>
                            <a:schemeClr val="tx1"/>
                          </a:solidFill>
                        </a:rPr>
                        <a:t>Share the Edinburgh learn – learning together framework</a:t>
                      </a: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GB" sz="1400" b="1" cap="none" spc="0" dirty="0">
                          <a:solidFill>
                            <a:schemeClr val="tx1"/>
                          </a:solidFill>
                        </a:rPr>
                        <a:t>Council officer</a:t>
                      </a:r>
                    </a:p>
                    <a:p>
                      <a:r>
                        <a:rPr lang="en-GB" sz="1400" b="1" cap="none" spc="0" dirty="0">
                          <a:solidFill>
                            <a:schemeClr val="tx1"/>
                          </a:solidFill>
                        </a:rPr>
                        <a:t>By Aug 26</a:t>
                      </a:r>
                    </a:p>
                    <a:p>
                      <a:endParaRPr lang="en-GB" sz="1400" b="1" cap="none" spc="0" dirty="0">
                        <a:solidFill>
                          <a:schemeClr val="tx1"/>
                        </a:solidFill>
                      </a:endParaRP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Council officers </a:t>
                      </a:r>
                    </a:p>
                    <a:p>
                      <a:r>
                        <a:rPr lang="en-GB" sz="1400" b="1" cap="none" spc="0" dirty="0">
                          <a:solidFill>
                            <a:schemeClr val="tx1"/>
                          </a:solidFill>
                        </a:rPr>
                        <a:t>By Jan 26</a:t>
                      </a: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School leads and Council officers </a:t>
                      </a:r>
                    </a:p>
                    <a:p>
                      <a:r>
                        <a:rPr lang="en-GB" sz="1400" b="1" cap="none" spc="0" dirty="0">
                          <a:solidFill>
                            <a:schemeClr val="tx1"/>
                          </a:solidFill>
                        </a:rPr>
                        <a:t>By Jan 26</a:t>
                      </a:r>
                    </a:p>
                    <a:p>
                      <a:endParaRPr lang="en-GB" sz="1400" b="1" cap="none" spc="0" dirty="0">
                        <a:solidFill>
                          <a:schemeClr val="tx1"/>
                        </a:solidFill>
                      </a:endParaRP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GB" sz="1400" b="1" cap="none" spc="0" dirty="0">
                          <a:solidFill>
                            <a:schemeClr val="tx1"/>
                          </a:solidFill>
                        </a:rPr>
                        <a:t>Data will evidence increase in delivery and number of families attending.</a:t>
                      </a: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Data will evidence increase in training accessed. </a:t>
                      </a: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Increase in opportunities for parents to be involved in their children’s learning. </a:t>
                      </a: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r>
                        <a:rPr lang="en-GB" sz="1400" b="1" cap="none" spc="0" dirty="0">
                          <a:solidFill>
                            <a:schemeClr val="tx1"/>
                          </a:solidFill>
                        </a:rPr>
                        <a:t>Data will be analysed twice a year. </a:t>
                      </a: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Data will be analysed twice a year. Staff will complete a survey annually to ensure learning programs meet the current learning needs of staff.</a:t>
                      </a:r>
                    </a:p>
                    <a:p>
                      <a:endParaRPr lang="en-GB" sz="1400" b="1" cap="none" spc="0" dirty="0">
                        <a:solidFill>
                          <a:schemeClr val="tx1"/>
                        </a:solidFill>
                      </a:endParaRPr>
                    </a:p>
                    <a:p>
                      <a:endParaRPr lang="en-GB" sz="1400" b="1" cap="none" spc="0" dirty="0">
                        <a:solidFill>
                          <a:schemeClr val="tx1"/>
                        </a:solidFill>
                      </a:endParaRPr>
                    </a:p>
                    <a:p>
                      <a:r>
                        <a:rPr lang="en-GB" sz="1400" b="1" cap="none" spc="0" dirty="0">
                          <a:solidFill>
                            <a:schemeClr val="tx1"/>
                          </a:solidFill>
                        </a:rPr>
                        <a:t>Actions within learning together framework with be complete. This is tracked 3 times in a year. </a:t>
                      </a:r>
                    </a:p>
                  </a:txBody>
                  <a:tcPr marL="42738" marR="42738" marT="37020" marB="85477">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3574379618"/>
                  </a:ext>
                </a:extLst>
              </a:tr>
              <a:tr h="720468">
                <a:tc>
                  <a:txBody>
                    <a:bodyPr/>
                    <a:lstStyle/>
                    <a:p>
                      <a:r>
                        <a:rPr lang="en-GB" sz="1400" b="1" cap="none" spc="0" dirty="0">
                          <a:solidFill>
                            <a:schemeClr val="bg1"/>
                          </a:solidFill>
                        </a:rPr>
                        <a:t>Develop wider support for families</a:t>
                      </a:r>
                    </a:p>
                  </a:txBody>
                  <a:tcPr marL="42738" marR="42738" marT="37020" marB="85477">
                    <a:lnL w="12700" cmpd="sng">
                      <a:noFill/>
                      <a:prstDash val="solid"/>
                    </a:lnL>
                    <a:lnR w="12700" cmpd="sng">
                      <a:noFill/>
                      <a:prstDash val="solid"/>
                    </a:lnR>
                    <a:lnT w="12700" cmpd="sng">
                      <a:noFill/>
                      <a:prstDash val="solid"/>
                    </a:lnT>
                    <a:lnB w="12700" cap="flat" cmpd="sng" algn="ctr">
                      <a:solidFill>
                        <a:schemeClr val="accent1"/>
                      </a:solidFill>
                      <a:prstDash val="solid"/>
                    </a:lnB>
                    <a:solidFill>
                      <a:schemeClr val="accent1"/>
                    </a:solidFill>
                  </a:tcPr>
                </a:tc>
                <a:tc>
                  <a:txBody>
                    <a:bodyPr/>
                    <a:lstStyle/>
                    <a:p>
                      <a:r>
                        <a:rPr lang="en-GB" sz="1400" b="1" cap="none" spc="0" dirty="0">
                          <a:solidFill>
                            <a:schemeClr val="tx1"/>
                          </a:solidFill>
                        </a:rPr>
                        <a:t>Build stronger links within communities through the Early Years Hub, Whole Family Wellbeing Hubs and Community Centres </a:t>
                      </a:r>
                    </a:p>
                  </a:txBody>
                  <a:tcPr marL="42738" marR="42738" marT="37020" marB="8547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GB" sz="1400" b="1" cap="none" spc="0" dirty="0">
                          <a:solidFill>
                            <a:schemeClr val="tx1"/>
                          </a:solidFill>
                        </a:rPr>
                        <a:t>Council officers, 3</a:t>
                      </a:r>
                      <a:r>
                        <a:rPr lang="en-GB" sz="1400" b="1" cap="none" spc="0" baseline="30000" dirty="0">
                          <a:solidFill>
                            <a:schemeClr val="tx1"/>
                          </a:solidFill>
                        </a:rPr>
                        <a:t>rd</a:t>
                      </a:r>
                      <a:r>
                        <a:rPr lang="en-GB" sz="1400" b="1" cap="none" spc="0" dirty="0">
                          <a:solidFill>
                            <a:schemeClr val="tx1"/>
                          </a:solidFill>
                        </a:rPr>
                        <a:t> </a:t>
                      </a:r>
                    </a:p>
                    <a:p>
                      <a:r>
                        <a:rPr lang="en-GB" sz="1400" b="1" cap="none" spc="0" dirty="0">
                          <a:solidFill>
                            <a:schemeClr val="tx1"/>
                          </a:solidFill>
                        </a:rPr>
                        <a:t>Sector organisation, NHS</a:t>
                      </a:r>
                    </a:p>
                    <a:p>
                      <a:r>
                        <a:rPr lang="en-GB" sz="1400" b="1" cap="none" spc="0" dirty="0">
                          <a:solidFill>
                            <a:schemeClr val="tx1"/>
                          </a:solidFill>
                        </a:rPr>
                        <a:t>By June 28</a:t>
                      </a:r>
                    </a:p>
                  </a:txBody>
                  <a:tcPr marL="42738" marR="42738" marT="37020" marB="8547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GB" sz="1400" b="1" cap="none" spc="0" dirty="0">
                          <a:solidFill>
                            <a:schemeClr val="tx1"/>
                          </a:solidFill>
                        </a:rPr>
                        <a:t>Data will evidence impact</a:t>
                      </a:r>
                    </a:p>
                    <a:p>
                      <a:r>
                        <a:rPr lang="en-GB" sz="1400" b="1" cap="none" spc="0" dirty="0">
                          <a:solidFill>
                            <a:schemeClr val="tx1"/>
                          </a:solidFill>
                        </a:rPr>
                        <a:t>Feedback from parent will report positive outcomes</a:t>
                      </a:r>
                    </a:p>
                  </a:txBody>
                  <a:tcPr marL="42738" marR="42738" marT="37020" marB="85477">
                    <a:lnL w="12700" cmpd="sng">
                      <a:noFill/>
                      <a:prstDash val="solid"/>
                    </a:lnL>
                    <a:lnR w="12700" cmpd="sng">
                      <a:noFill/>
                      <a:prstDash val="solid"/>
                    </a:lnR>
                    <a:lnT w="12700" cmpd="sng">
                      <a:noFill/>
                      <a:prstDash val="solid"/>
                    </a:lnT>
                    <a:lnB w="12700" cap="flat" cmpd="sng" algn="ctr">
                      <a:solidFill>
                        <a:schemeClr val="accent1"/>
                      </a:solidFill>
                      <a:prstDash val="solid"/>
                    </a:lnB>
                    <a:noFill/>
                  </a:tcPr>
                </a:tc>
                <a:tc>
                  <a:txBody>
                    <a:bodyPr/>
                    <a:lstStyle/>
                    <a:p>
                      <a:r>
                        <a:rPr lang="en-GB" sz="1400" b="1" cap="none" spc="0" dirty="0">
                          <a:solidFill>
                            <a:schemeClr val="tx1"/>
                          </a:solidFill>
                        </a:rPr>
                        <a:t>We currently have baseline data of what is available. Availability will increase. </a:t>
                      </a:r>
                    </a:p>
                  </a:txBody>
                  <a:tcPr marL="42738" marR="42738" marT="37020" marB="85477">
                    <a:lnL w="12700" cmpd="sng">
                      <a:noFill/>
                      <a:prstDash val="solid"/>
                    </a:lnL>
                    <a:lnR w="12700" cmpd="sng">
                      <a:noFill/>
                      <a:prstDash val="solid"/>
                    </a:lnR>
                    <a:lnT w="12700" cmpd="sng">
                      <a:noFill/>
                      <a:prstDash val="soli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70047753"/>
                  </a:ext>
                </a:extLst>
              </a:tr>
              <a:tr h="289946">
                <a:tc>
                  <a:txBody>
                    <a:bodyPr/>
                    <a:lstStyle/>
                    <a:p>
                      <a:endParaRPr lang="en-GB" sz="1100" cap="none" spc="0" dirty="0">
                        <a:solidFill>
                          <a:schemeClr val="tx1"/>
                        </a:solidFill>
                      </a:endParaRP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GB" sz="1100" cap="none" spc="0" dirty="0">
                        <a:solidFill>
                          <a:schemeClr val="tx1"/>
                        </a:solidFill>
                      </a:endParaRP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GB" sz="1100" cap="none" spc="0" dirty="0">
                        <a:solidFill>
                          <a:schemeClr val="tx1"/>
                        </a:solidFill>
                      </a:endParaRP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GB" sz="1100" cap="none" spc="0" dirty="0">
                        <a:solidFill>
                          <a:schemeClr val="tx1"/>
                        </a:solidFill>
                      </a:endParaRPr>
                    </a:p>
                  </a:txBody>
                  <a:tcPr marL="42738" marR="42738" marT="37020" marB="85477">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endParaRPr lang="en-GB" sz="1100" cap="none" spc="0" dirty="0">
                        <a:solidFill>
                          <a:schemeClr val="tx1"/>
                        </a:solidFill>
                      </a:endParaRPr>
                    </a:p>
                  </a:txBody>
                  <a:tcPr marL="42738" marR="42738" marT="37020" marB="85477">
                    <a:lnL w="12700" cmpd="sng">
                      <a:noFill/>
                      <a:prstDash val="solid"/>
                    </a:lnL>
                    <a:lnR w="12700" cmpd="sng">
                      <a:noFill/>
                      <a:prstDash val="solid"/>
                    </a:lnR>
                    <a:lnT w="12700" cap="flat" cmpd="sng" algn="ctr">
                      <a:solidFill>
                        <a:schemeClr val="accent1"/>
                      </a:solidFill>
                      <a:prstDash val="solid"/>
                      <a:round/>
                      <a:headEnd type="none" w="med" len="med"/>
                      <a:tailEnd type="none" w="med" len="med"/>
                    </a:lnT>
                    <a:lnB w="12700" cmpd="sng">
                      <a:noFill/>
                      <a:prstDash val="solid"/>
                    </a:lnB>
                    <a:solidFill>
                      <a:schemeClr val="bg1">
                        <a:lumMod val="95000"/>
                      </a:schemeClr>
                    </a:solidFill>
                  </a:tcPr>
                </a:tc>
                <a:extLst>
                  <a:ext uri="{0D108BD9-81ED-4DB2-BD59-A6C34878D82A}">
                    <a16:rowId xmlns:a16="http://schemas.microsoft.com/office/drawing/2014/main" val="2732495176"/>
                  </a:ext>
                </a:extLst>
              </a:tr>
            </a:tbl>
          </a:graphicData>
        </a:graphic>
      </p:graphicFrame>
    </p:spTree>
    <p:extLst>
      <p:ext uri="{BB962C8B-B14F-4D97-AF65-F5344CB8AC3E}">
        <p14:creationId xmlns:p14="http://schemas.microsoft.com/office/powerpoint/2010/main" val="277455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0CF5-CD93-2B86-D80E-37D6E3AEC660}"/>
              </a:ext>
            </a:extLst>
          </p:cNvPr>
          <p:cNvSpPr>
            <a:spLocks noGrp="1"/>
          </p:cNvSpPr>
          <p:nvPr>
            <p:ph type="title"/>
          </p:nvPr>
        </p:nvSpPr>
        <p:spPr/>
        <p:txBody>
          <a:bodyPr>
            <a:normAutofit/>
          </a:bodyPr>
          <a:lstStyle/>
          <a:p>
            <a:r>
              <a:rPr lang="en-GB" dirty="0"/>
              <a:t>Update on the action plan November 25</a:t>
            </a:r>
          </a:p>
        </p:txBody>
      </p:sp>
      <p:sp>
        <p:nvSpPr>
          <p:cNvPr id="3" name="Text Placeholder 2">
            <a:extLst>
              <a:ext uri="{FF2B5EF4-FFF2-40B4-BE49-F238E27FC236}">
                <a16:creationId xmlns:a16="http://schemas.microsoft.com/office/drawing/2014/main" id="{8EEDAEDC-1C0A-8A64-1679-CA73053B5700}"/>
              </a:ext>
            </a:extLst>
          </p:cNvPr>
          <p:cNvSpPr>
            <a:spLocks noGrp="1"/>
          </p:cNvSpPr>
          <p:nvPr>
            <p:ph type="body" idx="1"/>
          </p:nvPr>
        </p:nvSpPr>
        <p:spPr/>
        <p:txBody>
          <a:bodyPr/>
          <a:lstStyle/>
          <a:p>
            <a:r>
              <a:rPr lang="en-GB" dirty="0"/>
              <a:t>We planned to: </a:t>
            </a:r>
          </a:p>
        </p:txBody>
      </p:sp>
      <p:graphicFrame>
        <p:nvGraphicFramePr>
          <p:cNvPr id="6" name="Content Placeholder 2">
            <a:extLst>
              <a:ext uri="{FF2B5EF4-FFF2-40B4-BE49-F238E27FC236}">
                <a16:creationId xmlns:a16="http://schemas.microsoft.com/office/drawing/2014/main" id="{5A482723-8065-35C6-5FCD-39E3A118679B}"/>
              </a:ext>
            </a:extLst>
          </p:cNvPr>
          <p:cNvGraphicFramePr>
            <a:graphicFrameLocks noGrp="1"/>
          </p:cNvGraphicFramePr>
          <p:nvPr>
            <p:ph sz="half" idx="2"/>
            <p:extLst>
              <p:ext uri="{D42A27DB-BD31-4B8C-83A1-F6EECF244321}">
                <p14:modId xmlns:p14="http://schemas.microsoft.com/office/powerpoint/2010/main" val="3209907245"/>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6F05CA34-C8B9-4C87-3CCC-CF82A149D7B9}"/>
              </a:ext>
            </a:extLst>
          </p:cNvPr>
          <p:cNvSpPr>
            <a:spLocks noGrp="1"/>
          </p:cNvSpPr>
          <p:nvPr>
            <p:ph type="body" sz="quarter" idx="3"/>
          </p:nvPr>
        </p:nvSpPr>
        <p:spPr/>
        <p:txBody>
          <a:bodyPr/>
          <a:lstStyle/>
          <a:p>
            <a:r>
              <a:rPr lang="en-GB" dirty="0"/>
              <a:t>Progress </a:t>
            </a:r>
          </a:p>
        </p:txBody>
      </p:sp>
      <p:sp>
        <p:nvSpPr>
          <p:cNvPr id="4" name="Content Placeholder 3">
            <a:extLst>
              <a:ext uri="{FF2B5EF4-FFF2-40B4-BE49-F238E27FC236}">
                <a16:creationId xmlns:a16="http://schemas.microsoft.com/office/drawing/2014/main" id="{3F1BA9D2-21D6-5FFB-E7BA-8651E733409B}"/>
              </a:ext>
            </a:extLst>
          </p:cNvPr>
          <p:cNvSpPr>
            <a:spLocks noGrp="1"/>
          </p:cNvSpPr>
          <p:nvPr>
            <p:ph sz="quarter" idx="4"/>
          </p:nvPr>
        </p:nvSpPr>
        <p:spPr/>
        <p:txBody>
          <a:bodyPr>
            <a:normAutofit/>
          </a:bodyPr>
          <a:lstStyle/>
          <a:p>
            <a:r>
              <a:rPr lang="en-GB" sz="2200" dirty="0"/>
              <a:t>Gather information December 25, adapt webpages, share information. </a:t>
            </a:r>
          </a:p>
          <a:p>
            <a:r>
              <a:rPr lang="en-GB" sz="2200" dirty="0"/>
              <a:t>3 Learning community visits – Tynecastle, Broughton, Boroughmuir , you said we did approach. Drummond Nov 25. </a:t>
            </a:r>
          </a:p>
          <a:p>
            <a:r>
              <a:rPr lang="en-GB" sz="2200" dirty="0"/>
              <a:t>Link have been added to home page, reduce clicks and easier access.</a:t>
            </a:r>
          </a:p>
          <a:p>
            <a:r>
              <a:rPr lang="en-GB" sz="2200" dirty="0"/>
              <a:t>ELC survey live until mid November, parent zone Scotland Oct 25 findings.  </a:t>
            </a:r>
          </a:p>
          <a:p>
            <a:endParaRPr lang="en-GB" sz="2200" dirty="0"/>
          </a:p>
        </p:txBody>
      </p:sp>
    </p:spTree>
    <p:extLst>
      <p:ext uri="{BB962C8B-B14F-4D97-AF65-F5344CB8AC3E}">
        <p14:creationId xmlns:p14="http://schemas.microsoft.com/office/powerpoint/2010/main" val="112217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07EB-8C5D-B8C6-7C27-F84599D54065}"/>
              </a:ext>
            </a:extLst>
          </p:cNvPr>
          <p:cNvSpPr>
            <a:spLocks noGrp="1"/>
          </p:cNvSpPr>
          <p:nvPr>
            <p:ph type="title"/>
          </p:nvPr>
        </p:nvSpPr>
        <p:spPr/>
        <p:txBody>
          <a:bodyPr/>
          <a:lstStyle/>
          <a:p>
            <a:r>
              <a:rPr lang="en-GB" dirty="0"/>
              <a:t>Update on action plan – November 25</a:t>
            </a:r>
          </a:p>
        </p:txBody>
      </p:sp>
      <p:graphicFrame>
        <p:nvGraphicFramePr>
          <p:cNvPr id="6" name="Content Placeholder 2">
            <a:extLst>
              <a:ext uri="{FF2B5EF4-FFF2-40B4-BE49-F238E27FC236}">
                <a16:creationId xmlns:a16="http://schemas.microsoft.com/office/drawing/2014/main" id="{E1A3411B-E6F3-642E-8A6F-6C3F61D25CD0}"/>
              </a:ext>
            </a:extLst>
          </p:cNvPr>
          <p:cNvGraphicFramePr>
            <a:graphicFrameLocks noGrp="1"/>
          </p:cNvGraphicFramePr>
          <p:nvPr>
            <p:ph sz="half" idx="1"/>
            <p:extLst>
              <p:ext uri="{D42A27DB-BD31-4B8C-83A1-F6EECF244321}">
                <p14:modId xmlns:p14="http://schemas.microsoft.com/office/powerpoint/2010/main" val="3894936086"/>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6EFA8134-507D-43C1-99D4-CA121DC86CA0}"/>
              </a:ext>
            </a:extLst>
          </p:cNvPr>
          <p:cNvSpPr>
            <a:spLocks noGrp="1"/>
          </p:cNvSpPr>
          <p:nvPr>
            <p:ph sz="half" idx="2"/>
          </p:nvPr>
        </p:nvSpPr>
        <p:spPr/>
        <p:txBody>
          <a:bodyPr>
            <a:normAutofit fontScale="70000" lnSpcReduction="20000"/>
          </a:bodyPr>
          <a:lstStyle/>
          <a:p>
            <a:r>
              <a:rPr lang="en-GB" dirty="0"/>
              <a:t>Gather December and June and identify gaps and next steps. </a:t>
            </a:r>
          </a:p>
          <a:p>
            <a:endParaRPr lang="en-GB" dirty="0"/>
          </a:p>
          <a:p>
            <a:endParaRPr lang="en-GB" dirty="0"/>
          </a:p>
          <a:p>
            <a:r>
              <a:rPr lang="en-GB" dirty="0"/>
              <a:t>Annual survey to staff in February.</a:t>
            </a:r>
          </a:p>
          <a:p>
            <a:endParaRPr lang="en-GB" dirty="0"/>
          </a:p>
          <a:p>
            <a:endParaRPr lang="en-GB" dirty="0"/>
          </a:p>
          <a:p>
            <a:r>
              <a:rPr lang="en-GB" dirty="0"/>
              <a:t>Ongoing meetings will track this; dates and actions have been agreed. School and early years websites – next steps. </a:t>
            </a:r>
          </a:p>
          <a:p>
            <a:endParaRPr lang="en-GB" dirty="0"/>
          </a:p>
          <a:p>
            <a:r>
              <a:rPr lang="en-GB" dirty="0"/>
              <a:t>Hubs and referrals in place, joint working continues between 3</a:t>
            </a:r>
            <a:r>
              <a:rPr lang="en-GB" baseline="30000" dirty="0"/>
              <a:t>rd</a:t>
            </a:r>
            <a:r>
              <a:rPr lang="en-GB" dirty="0"/>
              <a:t> sector and CEC. Track progress.   </a:t>
            </a:r>
          </a:p>
        </p:txBody>
      </p:sp>
    </p:spTree>
    <p:extLst>
      <p:ext uri="{BB962C8B-B14F-4D97-AF65-F5344CB8AC3E}">
        <p14:creationId xmlns:p14="http://schemas.microsoft.com/office/powerpoint/2010/main" val="1331560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1210</TotalTime>
  <Words>1568</Words>
  <Application>Microsoft Office PowerPoint</Application>
  <PresentationFormat>Widescreen</PresentationFormat>
  <Paragraphs>160</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AAAAAC+HelveticaNeue-Italic</vt:lpstr>
      <vt:lpstr>Aptos</vt:lpstr>
      <vt:lpstr>Aptos Display</vt:lpstr>
      <vt:lpstr>Arial</vt:lpstr>
      <vt:lpstr>Calibri</vt:lpstr>
      <vt:lpstr>Times New Roman</vt:lpstr>
      <vt:lpstr>Office Theme</vt:lpstr>
      <vt:lpstr>1_Office Theme</vt:lpstr>
      <vt:lpstr> Parental Engagement  and Involvement   Delivery Plan  2025 - 2028</vt:lpstr>
      <vt:lpstr>PowerPoint Presentation</vt:lpstr>
      <vt:lpstr>PowerPoint Presentation</vt:lpstr>
      <vt:lpstr>Introduction</vt:lpstr>
      <vt:lpstr>National and local context</vt:lpstr>
      <vt:lpstr>Local context  </vt:lpstr>
      <vt:lpstr>PowerPoint Presentation</vt:lpstr>
      <vt:lpstr>Update on the action plan November 25</vt:lpstr>
      <vt:lpstr>Update on action plan – November 25</vt:lpstr>
    </vt:vector>
  </TitlesOfParts>
  <Company>City of Edinburgh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Greenhill</dc:creator>
  <cp:lastModifiedBy>Paula Greenhill</cp:lastModifiedBy>
  <cp:revision>7</cp:revision>
  <dcterms:created xsi:type="dcterms:W3CDTF">2024-11-15T09:08:54Z</dcterms:created>
  <dcterms:modified xsi:type="dcterms:W3CDTF">2025-11-12T11:16:20Z</dcterms:modified>
</cp:coreProperties>
</file>