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6" r:id="rId2"/>
    <p:sldId id="259" r:id="rId3"/>
    <p:sldId id="302" r:id="rId4"/>
    <p:sldId id="262" r:id="rId5"/>
    <p:sldId id="298" r:id="rId6"/>
    <p:sldId id="299" r:id="rId7"/>
    <p:sldId id="260" r:id="rId8"/>
    <p:sldId id="29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87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u="sng" dirty="0">
                <a:solidFill>
                  <a:schemeClr val="tx1"/>
                </a:solidFill>
              </a:rPr>
              <a:t>Age range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Age range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11D-4DC2-8D2F-31B2EABF666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11D-4DC2-8D2F-31B2EABF666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11D-4DC2-8D2F-31B2EABF666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11D-4DC2-8D2F-31B2EABF666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11D-4DC2-8D2F-31B2EABF666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11D-4DC2-8D2F-31B2EABF666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11D-4DC2-8D2F-31B2EABF666F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11D-4DC2-8D2F-31B2EABF666F}"/>
              </c:ext>
            </c:extLst>
          </c:dPt>
          <c:dLbls>
            <c:dLbl>
              <c:idx val="0"/>
              <c:layout>
                <c:manualLayout>
                  <c:x val="0.32708056432847737"/>
                  <c:y val="-4.3933154105473063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D4E7A15-C5A1-48D1-AC90-24D64AACACB1}" type="CATEGORYNAME">
                      <a:rPr lang="en-US" dirty="0">
                        <a:solidFill>
                          <a:schemeClr val="tx1"/>
                        </a:solidFill>
                      </a:rPr>
                      <a:pPr>
                        <a:defRPr/>
                      </a:pPr>
                      <a:t>[CATEGORY NAME]</a:t>
                    </a:fld>
                    <a:r>
                      <a:rPr lang="en-US" baseline="0" dirty="0"/>
                      <a:t>
</a:t>
                    </a:r>
                    <a:fld id="{C97E6D25-C124-4D99-A40B-D2F729D00370}" type="PERCENTAGE">
                      <a:rPr lang="en-US" b="1" baseline="0" dirty="0"/>
                      <a:pPr>
                        <a:defRPr/>
                      </a:pPr>
                      <a:t>[PERCENTAGE]</a:t>
                    </a:fld>
                    <a:endParaRPr lang="en-US" baseline="0" dirty="0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738551231278283"/>
                      <c:h val="0.2170524960721445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11D-4DC2-8D2F-31B2EABF666F}"/>
                </c:ext>
              </c:extLst>
            </c:dLbl>
            <c:dLbl>
              <c:idx val="1"/>
              <c:layout>
                <c:manualLayout>
                  <c:x val="0.24590370589086308"/>
                  <c:y val="0.23824037229929076"/>
                </c:manualLayout>
              </c:layout>
              <c:tx>
                <c:rich>
                  <a:bodyPr/>
                  <a:lstStyle/>
                  <a:p>
                    <a:fld id="{12076D1A-55D5-4118-A53D-E7D58D17A35D}" type="CATEGORYNAME">
                      <a:rPr lang="en-US">
                        <a:solidFill>
                          <a:schemeClr val="tx1"/>
                        </a:solidFill>
                      </a:rPr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fld id="{85EF553B-645B-421A-A436-8DC13D57B32B}" type="PERCENTAGE">
                      <a:rPr lang="en-US" b="1" baseline="0">
                        <a:solidFill>
                          <a:schemeClr val="tx1"/>
                        </a:solidFill>
                      </a:rPr>
                      <a:pPr/>
                      <a:t>[PERCENTAGE]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11D-4DC2-8D2F-31B2EABF666F}"/>
                </c:ext>
              </c:extLst>
            </c:dLbl>
            <c:dLbl>
              <c:idx val="2"/>
              <c:layout>
                <c:manualLayout>
                  <c:x val="6.01999633948486E-2"/>
                  <c:y val="0.21256879382741645"/>
                </c:manualLayout>
              </c:layout>
              <c:tx>
                <c:rich>
                  <a:bodyPr/>
                  <a:lstStyle/>
                  <a:p>
                    <a:fld id="{DA1E17A8-54B8-4C8D-A39D-041AA69E8E55}" type="CATEGORYNAME">
                      <a:rPr lang="en-US">
                        <a:solidFill>
                          <a:schemeClr val="tx1"/>
                        </a:solidFill>
                      </a:rPr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fld id="{E3829ACC-B8D9-4E8E-AFD1-B144DFCDD149}" type="PERCENTAGE">
                      <a:rPr lang="en-US" b="1" baseline="0">
                        <a:solidFill>
                          <a:schemeClr val="tx1"/>
                        </a:solidFill>
                      </a:rPr>
                      <a:pPr/>
                      <a:t>[PERCENTAGE]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11D-4DC2-8D2F-31B2EABF666F}"/>
                </c:ext>
              </c:extLst>
            </c:dLbl>
            <c:dLbl>
              <c:idx val="3"/>
              <c:layout>
                <c:manualLayout>
                  <c:x val="7.1295603924289769E-2"/>
                  <c:y val="-2.3925991445045106E-2"/>
                </c:manualLayout>
              </c:layout>
              <c:tx>
                <c:rich>
                  <a:bodyPr/>
                  <a:lstStyle/>
                  <a:p>
                    <a:fld id="{2F95CCB8-F2EB-4D77-B567-263FE517112E}" type="CATEGORYNAME">
                      <a:rPr lang="en-US">
                        <a:solidFill>
                          <a:schemeClr val="tx1"/>
                        </a:solidFill>
                      </a:rPr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fld id="{122B0F66-12A0-4B1C-91FB-BF1EC5A39223}" type="PERCENTAGE">
                      <a:rPr lang="en-US" b="1" baseline="0">
                        <a:solidFill>
                          <a:schemeClr val="tx1"/>
                        </a:solidFill>
                      </a:rPr>
                      <a:pPr/>
                      <a:t>[PERCENTAGE]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11D-4DC2-8D2F-31B2EABF666F}"/>
                </c:ext>
              </c:extLst>
            </c:dLbl>
            <c:dLbl>
              <c:idx val="4"/>
              <c:layout>
                <c:manualLayout>
                  <c:x val="-9.5329064236400488E-2"/>
                  <c:y val="-2.3926103503015828E-2"/>
                </c:manualLayout>
              </c:layout>
              <c:tx>
                <c:rich>
                  <a:bodyPr/>
                  <a:lstStyle/>
                  <a:p>
                    <a:fld id="{CE9D1190-7B08-46AB-93B4-C0ADCC457A54}" type="CATEGORYNAME">
                      <a:rPr lang="en-US">
                        <a:solidFill>
                          <a:schemeClr val="tx1"/>
                        </a:solidFill>
                      </a:rPr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fld id="{C3B530E5-3FC9-4F88-8607-8C5B22EA96DC}" type="PERCENTAGE">
                      <a:rPr lang="en-US" b="1" baseline="0">
                        <a:solidFill>
                          <a:schemeClr val="tx1"/>
                        </a:solidFill>
                      </a:rPr>
                      <a:pPr/>
                      <a:t>[PERCENTAGE]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711D-4DC2-8D2F-31B2EABF666F}"/>
                </c:ext>
              </c:extLst>
            </c:dLbl>
            <c:dLbl>
              <c:idx val="5"/>
              <c:layout>
                <c:manualLayout>
                  <c:x val="-0.10696205726591104"/>
                  <c:y val="0.17439849816156186"/>
                </c:manualLayout>
              </c:layout>
              <c:tx>
                <c:rich>
                  <a:bodyPr/>
                  <a:lstStyle/>
                  <a:p>
                    <a:fld id="{C5B9482B-60C1-43D2-A6A5-0838EE9D988A}" type="CATEGORYNAME">
                      <a:rPr lang="en-US">
                        <a:solidFill>
                          <a:schemeClr val="tx1"/>
                        </a:solidFill>
                      </a:rPr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fld id="{87A7146E-5C44-4872-9C02-D65951EF7A4F}" type="PERCENTAGE">
                      <a:rPr lang="en-US" b="1" baseline="0">
                        <a:solidFill>
                          <a:schemeClr val="tx1"/>
                        </a:solidFill>
                      </a:rPr>
                      <a:pPr/>
                      <a:t>[PERCENTAGE]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711D-4DC2-8D2F-31B2EABF666F}"/>
                </c:ext>
              </c:extLst>
            </c:dLbl>
            <c:dLbl>
              <c:idx val="6"/>
              <c:layout>
                <c:manualLayout>
                  <c:x val="-0.21998370534940012"/>
                  <c:y val="0.18182524725415097"/>
                </c:manualLayout>
              </c:layout>
              <c:tx>
                <c:rich>
                  <a:bodyPr/>
                  <a:lstStyle/>
                  <a:p>
                    <a:fld id="{62513C3E-9378-483E-8DAD-538EEE2C3133}" type="CATEGORYNAME">
                      <a:rPr lang="en-US">
                        <a:solidFill>
                          <a:schemeClr val="tx1"/>
                        </a:solidFill>
                      </a:rPr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fld id="{5C3C9B69-2B35-4F5C-8CF0-0658710D884B}" type="PERCENTAGE">
                      <a:rPr lang="en-US" b="1" baseline="0"/>
                      <a:pPr/>
                      <a:t>[PERCENTAGE]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711D-4DC2-8D2F-31B2EABF666F}"/>
                </c:ext>
              </c:extLst>
            </c:dLbl>
            <c:dLbl>
              <c:idx val="7"/>
              <c:layout>
                <c:manualLayout>
                  <c:x val="-0.32189044449739973"/>
                  <c:y val="-2.5346185093691919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901B611-AD4E-4F0B-9DA9-D71AD40DE15B}" type="CATEGORYNAME">
                      <a:rPr lang="en-US" dirty="0">
                        <a:solidFill>
                          <a:schemeClr val="tx1"/>
                        </a:solidFill>
                      </a:rPr>
                      <a:pPr>
                        <a:defRPr/>
                      </a:pPr>
                      <a:t>[CATEGORY NAME]</a:t>
                    </a:fld>
                    <a:r>
                      <a:rPr lang="en-US" baseline="0" dirty="0"/>
                      <a:t>
</a:t>
                    </a:r>
                    <a:fld id="{8A88D358-A92A-4BFE-98D9-87D6677E48FE}" type="PERCENTAGE">
                      <a:rPr lang="en-US" b="1" baseline="0" dirty="0"/>
                      <a:pPr>
                        <a:defRPr/>
                      </a:pPr>
                      <a:t>[PERCENTAGE]</a:t>
                    </a:fld>
                    <a:endParaRPr lang="en-US" baseline="0" dirty="0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861734052012588"/>
                      <c:h val="0.1854767894768255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711D-4DC2-8D2F-31B2EABF666F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Sheet1!$A$2:$A$9</c:f>
              <c:strCache>
                <c:ptCount val="8"/>
                <c:pt idx="0">
                  <c:v>U-16</c:v>
                </c:pt>
                <c:pt idx="1">
                  <c:v>16 - 24</c:v>
                </c:pt>
                <c:pt idx="2">
                  <c:v>25 - 24</c:v>
                </c:pt>
                <c:pt idx="3">
                  <c:v>35 - 44</c:v>
                </c:pt>
                <c:pt idx="4">
                  <c:v>45 - 54</c:v>
                </c:pt>
                <c:pt idx="5">
                  <c:v>55 - 64</c:v>
                </c:pt>
                <c:pt idx="6">
                  <c:v>65 - 74</c:v>
                </c:pt>
                <c:pt idx="7">
                  <c:v>75+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</c:v>
                </c:pt>
                <c:pt idx="1">
                  <c:v>57</c:v>
                </c:pt>
                <c:pt idx="2">
                  <c:v>49</c:v>
                </c:pt>
                <c:pt idx="3">
                  <c:v>66</c:v>
                </c:pt>
                <c:pt idx="4">
                  <c:v>65</c:v>
                </c:pt>
                <c:pt idx="5">
                  <c:v>37</c:v>
                </c:pt>
                <c:pt idx="6">
                  <c:v>30</c:v>
                </c:pt>
                <c:pt idx="7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711D-4DC2-8D2F-31B2EABF66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95000"/>
      </a:schemeClr>
    </a:solidFill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 u="sng" dirty="0"/>
              <a:t>Housing tenure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25939064898373"/>
          <c:y val="4.7592542622599286E-2"/>
          <c:w val="0.82654686225513674"/>
          <c:h val="0.520912421813241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Housing tenure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Owner occ.</c:v>
                </c:pt>
                <c:pt idx="1">
                  <c:v>Private Rent</c:v>
                </c:pt>
                <c:pt idx="2">
                  <c:v>Housing Assoc Rent</c:v>
                </c:pt>
                <c:pt idx="3">
                  <c:v>Council Rent</c:v>
                </c:pt>
                <c:pt idx="4">
                  <c:v>Living with parents</c:v>
                </c:pt>
                <c:pt idx="5">
                  <c:v>Student accom.</c:v>
                </c:pt>
                <c:pt idx="6">
                  <c:v>Temp accom.</c:v>
                </c:pt>
                <c:pt idx="7">
                  <c:v>Other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161</c:v>
                </c:pt>
                <c:pt idx="1">
                  <c:v>80</c:v>
                </c:pt>
                <c:pt idx="2">
                  <c:v>21</c:v>
                </c:pt>
                <c:pt idx="3">
                  <c:v>17</c:v>
                </c:pt>
                <c:pt idx="4">
                  <c:v>8</c:v>
                </c:pt>
                <c:pt idx="5">
                  <c:v>13</c:v>
                </c:pt>
                <c:pt idx="6">
                  <c:v>3</c:v>
                </c:pt>
                <c:pt idx="7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5B-413E-874B-8B76ECE79E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4962856"/>
        <c:axId val="474961776"/>
      </c:barChart>
      <c:catAx>
        <c:axId val="474962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4961776"/>
        <c:crosses val="autoZero"/>
        <c:auto val="1"/>
        <c:lblAlgn val="ctr"/>
        <c:lblOffset val="100"/>
        <c:noMultiLvlLbl val="0"/>
      </c:catAx>
      <c:valAx>
        <c:axId val="474961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4962856"/>
        <c:crosses val="autoZero"/>
        <c:crossBetween val="between"/>
      </c:valAx>
      <c:spPr>
        <a:noFill/>
        <a:ln>
          <a:solidFill>
            <a:prstClr val="black">
              <a:lumMod val="25000"/>
              <a:lumOff val="75000"/>
            </a:prstClr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95000"/>
      </a:schemeClr>
    </a:solidFill>
    <a:ln w="12700"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1" i="0" u="sng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What do you think are the top 3 housing priorities for Edinburgh?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606984398874858E-2"/>
          <c:y val="0.13200382697205595"/>
          <c:w val="0.97474738801768079"/>
          <c:h val="0.7064401484568266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Sheet1!$A$1:$A$9</c:f>
              <c:strCache>
                <c:ptCount val="9"/>
                <c:pt idx="0">
                  <c:v>Affordable Homes</c:v>
                </c:pt>
                <c:pt idx="1">
                  <c:v>Housing Supply</c:v>
                </c:pt>
                <c:pt idx="2">
                  <c:v>Homelessness</c:v>
                </c:pt>
                <c:pt idx="3">
                  <c:v>Homes to meet needs</c:v>
                </c:pt>
                <c:pt idx="4">
                  <c:v>Housing Condition</c:v>
                </c:pt>
                <c:pt idx="5">
                  <c:v>Energy Efficient Homes</c:v>
                </c:pt>
                <c:pt idx="6">
                  <c:v>Safe connected neighbourhoods</c:v>
                </c:pt>
                <c:pt idx="7">
                  <c:v>Support to repair and maintain</c:v>
                </c:pt>
                <c:pt idx="8">
                  <c:v>Homes for the future</c:v>
                </c:pt>
              </c:strCache>
            </c:strRef>
          </c:cat>
          <c:val>
            <c:numRef>
              <c:f>Sheet1!$B$1:$B$9</c:f>
              <c:numCache>
                <c:formatCode>General</c:formatCode>
                <c:ptCount val="9"/>
                <c:pt idx="0">
                  <c:v>1.66</c:v>
                </c:pt>
                <c:pt idx="1">
                  <c:v>1.57</c:v>
                </c:pt>
                <c:pt idx="2">
                  <c:v>0.75</c:v>
                </c:pt>
                <c:pt idx="3">
                  <c:v>0.52</c:v>
                </c:pt>
                <c:pt idx="4">
                  <c:v>0.44</c:v>
                </c:pt>
                <c:pt idx="5">
                  <c:v>0.36</c:v>
                </c:pt>
                <c:pt idx="6">
                  <c:v>0.31</c:v>
                </c:pt>
                <c:pt idx="7">
                  <c:v>0.23</c:v>
                </c:pt>
                <c:pt idx="8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C7-4919-B77B-9C387527F2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17932968"/>
        <c:axId val="717936928"/>
      </c:barChart>
      <c:catAx>
        <c:axId val="717932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7936928"/>
        <c:crosses val="autoZero"/>
        <c:auto val="1"/>
        <c:lblAlgn val="ctr"/>
        <c:lblOffset val="100"/>
        <c:noMultiLvlLbl val="0"/>
      </c:catAx>
      <c:valAx>
        <c:axId val="71793692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17932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400" u="none" dirty="0"/>
              <a:t>Does your current home meet the needs of your household?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Does your current home meet the needs of your household?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53</c:v>
                </c:pt>
                <c:pt idx="1">
                  <c:v>264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B8-475D-90BE-BF0F0CA9409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69917512"/>
        <c:axId val="569917872"/>
      </c:barChart>
      <c:catAx>
        <c:axId val="5699175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9917872"/>
        <c:crosses val="autoZero"/>
        <c:auto val="1"/>
        <c:lblAlgn val="ctr"/>
        <c:lblOffset val="100"/>
        <c:noMultiLvlLbl val="0"/>
      </c:catAx>
      <c:valAx>
        <c:axId val="569917872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9917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5">
        <a:lumMod val="20000"/>
        <a:lumOff val="80000"/>
      </a:schemeClr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GB" sz="1400" b="1" u="none" dirty="0">
                <a:solidFill>
                  <a:schemeClr val="tx1"/>
                </a:solidFill>
              </a:rPr>
              <a:t>Do you expect to move home in the next 5 years?*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Do you expect to move home in the next 5 years?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37C-4D36-87DD-ED192EE29A4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37C-4D36-87DD-ED192EE29A4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37C-4D36-87DD-ED192EE29A4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37C-4D36-87DD-ED192EE29A4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37C-4D36-87DD-ED192EE29A40}"/>
              </c:ext>
            </c:extLst>
          </c:dPt>
          <c:dLbls>
            <c:dLbl>
              <c:idx val="0"/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F68C637-7E2F-4311-8B57-4CFEDF88C7E2}" type="CATEGORYNAME">
                      <a:rPr lang="en-US"/>
                      <a:pPr>
                        <a:defRPr/>
                      </a:pPr>
                      <a:t>[CATEGORY NAME]</a:t>
                    </a:fld>
                    <a:r>
                      <a:rPr lang="en-US" baseline="0" dirty="0"/>
                      <a:t>
</a:t>
                    </a:r>
                    <a:fld id="{6736B481-42DE-4223-8C9A-5813D2B6D24A}" type="PERCENTAGE">
                      <a:rPr lang="en-US" b="1" baseline="0"/>
                      <a:pPr>
                        <a:defRPr/>
                      </a:pPr>
                      <a:t>[PERCENTAGE]</a:t>
                    </a:fld>
                    <a:endParaRPr lang="en-US" baseline="0" dirty="0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25648685311568"/>
                      <c:h val="0.1484298396631409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37C-4D36-87DD-ED192EE29A40}"/>
                </c:ext>
              </c:extLst>
            </c:dLbl>
            <c:dLbl>
              <c:idx val="1"/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8EBC77A-DF2F-46C7-BF80-A446040926FC}" type="CATEGORYNAME">
                      <a:rPr lang="en-GB"/>
                      <a:pPr>
                        <a:defRPr/>
                      </a:pPr>
                      <a:t>[CATEGORY NAME]</a:t>
                    </a:fld>
                    <a:r>
                      <a:rPr lang="en-GB" baseline="0" dirty="0"/>
                      <a:t>
</a:t>
                    </a:r>
                    <a:fld id="{3516F97D-E2A7-4105-B17D-054F0421612A}" type="PERCENTAGE">
                      <a:rPr lang="en-GB" b="1" baseline="0"/>
                      <a:pPr>
                        <a:defRPr/>
                      </a:pPr>
                      <a:t>[PERCENTAGE]</a:t>
                    </a:fld>
                    <a:endParaRPr lang="en-GB" baseline="0" dirty="0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2294533044170217"/>
                      <c:h val="0.2107234168163606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37C-4D36-87DD-ED192EE29A40}"/>
                </c:ext>
              </c:extLst>
            </c:dLbl>
            <c:dLbl>
              <c:idx val="2"/>
              <c:layout>
                <c:manualLayout>
                  <c:x val="-0.11548551758492491"/>
                  <c:y val="-5.9316977995990089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40B6B2F-448B-4437-BDE2-13BCF6343A63}" type="CATEGORYNAME">
                      <a:rPr lang="en-US"/>
                      <a:pPr>
                        <a:defRPr/>
                      </a:pPr>
                      <a:t>[CATEGORY NAME]</a:t>
                    </a:fld>
                    <a:r>
                      <a:rPr lang="en-US" baseline="0" dirty="0"/>
                      <a:t>
</a:t>
                    </a:r>
                    <a:fld id="{973F1F4D-429F-4CCE-B437-7254A6347C18}" type="PERCENTAGE">
                      <a:rPr lang="en-US" b="1" baseline="0"/>
                      <a:pPr>
                        <a:defRPr/>
                      </a:pPr>
                      <a:t>[PERCENTAGE]</a:t>
                    </a:fld>
                    <a:endParaRPr lang="en-US" baseline="0" dirty="0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648537967089829"/>
                      <c:h val="0.1949055145006260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37C-4D36-87DD-ED192EE29A40}"/>
                </c:ext>
              </c:extLst>
            </c:dLbl>
            <c:dLbl>
              <c:idx val="3"/>
              <c:layout>
                <c:manualLayout>
                  <c:x val="-4.3627945568328261E-2"/>
                  <c:y val="-3.1635804631469346E-2"/>
                </c:manualLayout>
              </c:layout>
              <c:tx>
                <c:rich>
                  <a:bodyPr/>
                  <a:lstStyle/>
                  <a:p>
                    <a:fld id="{FF54327A-5166-49DA-845D-C7D383A89215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fld id="{EA68FC23-31E6-43D2-BC4B-9E12493FA6A7}" type="PERCENTAGE">
                      <a:rPr lang="en-US" b="1" baseline="0"/>
                      <a:pPr/>
                      <a:t>[PERCENTAGE]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37C-4D36-87DD-ED192EE29A40}"/>
                </c:ext>
              </c:extLst>
            </c:dLbl>
            <c:dLbl>
              <c:idx val="4"/>
              <c:layout>
                <c:manualLayout>
                  <c:x val="-5.9026044004208834E-2"/>
                  <c:y val="9.0952938315474366E-2"/>
                </c:manualLayout>
              </c:layout>
              <c:tx>
                <c:rich>
                  <a:bodyPr/>
                  <a:lstStyle/>
                  <a:p>
                    <a:fld id="{FEBD8A82-3BEA-4E0C-B80F-FDDF7F45F251}" type="CATEGORYNAME">
                      <a:rPr lang="en-GB"/>
                      <a:pPr/>
                      <a:t>[CATEGORY NAME]</a:t>
                    </a:fld>
                    <a:r>
                      <a:rPr lang="en-GB" baseline="0" dirty="0"/>
                      <a:t>
</a:t>
                    </a:r>
                    <a:fld id="{AA1C6D08-D9E9-41F7-A26F-69EE3C2CD21F}" type="PERCENTAGE">
                      <a:rPr lang="en-GB" b="1" baseline="0"/>
                      <a:pPr/>
                      <a:t>[PERCENTAGE]</a:t>
                    </a:fld>
                    <a:endParaRPr lang="en-GB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537C-4D36-87DD-ED192EE29A40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Sheet1!$A$2:$A$6</c:f>
              <c:strCache>
                <c:ptCount val="5"/>
                <c:pt idx="0">
                  <c:v>No</c:v>
                </c:pt>
                <c:pt idx="1">
                  <c:v>I’d like to but can't</c:v>
                </c:pt>
                <c:pt idx="2">
                  <c:v>Yes, in Edinburgh</c:v>
                </c:pt>
                <c:pt idx="3">
                  <c:v>Yes, outwith Edinburgh</c:v>
                </c:pt>
                <c:pt idx="4">
                  <c:v>Don't know / No answer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99</c:v>
                </c:pt>
                <c:pt idx="1">
                  <c:v>39</c:v>
                </c:pt>
                <c:pt idx="2">
                  <c:v>92</c:v>
                </c:pt>
                <c:pt idx="3">
                  <c:v>43</c:v>
                </c:pt>
                <c:pt idx="4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37C-4D36-87DD-ED192EE29A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6">
            <a:lumMod val="20000"/>
            <a:lumOff val="80000"/>
          </a:schemeClr>
        </a:gs>
        <a:gs pos="37000">
          <a:schemeClr val="accent6">
            <a:lumMod val="20000"/>
            <a:lumOff val="80000"/>
          </a:schemeClr>
        </a:gs>
        <a:gs pos="57000">
          <a:schemeClr val="accent4">
            <a:lumMod val="20000"/>
            <a:lumOff val="80000"/>
          </a:schemeClr>
        </a:gs>
        <a:gs pos="100000">
          <a:schemeClr val="accent4">
            <a:lumMod val="20000"/>
            <a:lumOff val="80000"/>
          </a:schemeClr>
        </a:gs>
      </a:gsLst>
      <a:lin ang="16200000" scaled="1"/>
    </a:gradFill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1" u="sng" dirty="0"/>
              <a:t>Impact of Cost</a:t>
            </a:r>
            <a:r>
              <a:rPr lang="en-GB" sz="1800" b="1" u="sng" baseline="0" dirty="0"/>
              <a:t> of Living Crisis</a:t>
            </a:r>
            <a:endParaRPr lang="en-GB" sz="1800" b="1" u="sng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 big impact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Rent or mortgage payments</c:v>
                </c:pt>
                <c:pt idx="1">
                  <c:v>Energy bills</c:v>
                </c:pt>
                <c:pt idx="2">
                  <c:v>Food</c:v>
                </c:pt>
                <c:pt idx="3">
                  <c:v>Other household outgoings e.g. transport, leisure expenses, childcare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73</c:v>
                </c:pt>
                <c:pt idx="1">
                  <c:v>85</c:v>
                </c:pt>
                <c:pt idx="2">
                  <c:v>88</c:v>
                </c:pt>
                <c:pt idx="3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22-4C51-9F42-8A1DFA92D1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Quite an impact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Rent or mortgage payments</c:v>
                </c:pt>
                <c:pt idx="1">
                  <c:v>Energy bills</c:v>
                </c:pt>
                <c:pt idx="2">
                  <c:v>Food</c:v>
                </c:pt>
                <c:pt idx="3">
                  <c:v>Other household outgoings e.g. transport, leisure expenses, childcare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78</c:v>
                </c:pt>
                <c:pt idx="1">
                  <c:v>112</c:v>
                </c:pt>
                <c:pt idx="2">
                  <c:v>109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22-4C51-9F42-8A1DFA92D1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Little impact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Rent or mortgage payments</c:v>
                </c:pt>
                <c:pt idx="1">
                  <c:v>Energy bills</c:v>
                </c:pt>
                <c:pt idx="2">
                  <c:v>Food</c:v>
                </c:pt>
                <c:pt idx="3">
                  <c:v>Other household outgoings e.g. transport, leisure expenses, childcare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68</c:v>
                </c:pt>
                <c:pt idx="1">
                  <c:v>91</c:v>
                </c:pt>
                <c:pt idx="2">
                  <c:v>95</c:v>
                </c:pt>
                <c:pt idx="3">
                  <c:v>105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E22-4C51-9F42-8A1DFA92D1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 impact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Rent or mortgage payments</c:v>
                </c:pt>
                <c:pt idx="1">
                  <c:v>Energy bills</c:v>
                </c:pt>
                <c:pt idx="2">
                  <c:v>Food</c:v>
                </c:pt>
                <c:pt idx="3">
                  <c:v>Other household outgoings e.g. transport, leisure expenses, childcare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47</c:v>
                </c:pt>
                <c:pt idx="1">
                  <c:v>20</c:v>
                </c:pt>
                <c:pt idx="2">
                  <c:v>24</c:v>
                </c:pt>
                <c:pt idx="3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E22-4C51-9F42-8A1DFA92D1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Don't know / N/A, not answered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Rent or mortgage payments</c:v>
                </c:pt>
                <c:pt idx="1">
                  <c:v>Energy bills</c:v>
                </c:pt>
                <c:pt idx="2">
                  <c:v>Food</c:v>
                </c:pt>
                <c:pt idx="3">
                  <c:v>Other household outgoings e.g. transport, leisure expenses, childcare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76</c:v>
                </c:pt>
                <c:pt idx="1">
                  <c:v>34</c:v>
                </c:pt>
                <c:pt idx="2">
                  <c:v>26</c:v>
                </c:pt>
                <c:pt idx="3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E22-4C51-9F42-8A1DFA92D1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5501672"/>
        <c:axId val="375502392"/>
      </c:barChart>
      <c:catAx>
        <c:axId val="375501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5502392"/>
        <c:crosses val="autoZero"/>
        <c:auto val="1"/>
        <c:lblAlgn val="ctr"/>
        <c:lblOffset val="100"/>
        <c:noMultiLvlLbl val="0"/>
      </c:catAx>
      <c:valAx>
        <c:axId val="375502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5501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95000"/>
      </a:schemeClr>
    </a:solidFill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6DE98-6A48-4B6B-B945-7A554C85A145}" type="datetimeFigureOut">
              <a:rPr lang="en-GB" smtClean="0"/>
              <a:t>15/08/2024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3B9D37-2F59-4128-B789-2829DA3BAC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517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09E75-870F-4EE8-8E1B-33405D253B1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1889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93C7D-F328-3571-7ACD-F4699E87F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31C750-1E19-0558-1C26-80E20DC260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BADACF-B43C-4454-EDFE-C47EB2128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6857-E387-4F97-B127-FD0F719B80E6}" type="datetimeFigureOut">
              <a:rPr lang="en-GB" smtClean="0"/>
              <a:t>15/08/2024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8F9796-86D6-B8A5-6FF6-C11870EDC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D9715-5ECC-F356-C4AA-86015EC5F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393BA-650E-46C5-B01E-E041AAA5AE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703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A8368-971D-2453-BF4A-6187B6B9F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797D85-72C2-3B52-1D2D-6D0C6AD6C8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40296-5CA5-0D0E-D471-63267C2AB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6857-E387-4F97-B127-FD0F719B80E6}" type="datetimeFigureOut">
              <a:rPr lang="en-GB" smtClean="0"/>
              <a:t>15/08/2024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88812-ABB7-F215-12BE-8DA3400EE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A05F4D-EB33-5589-E9F2-277A7477F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393BA-650E-46C5-B01E-E041AAA5AE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27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666459-0112-5817-E117-9928760B33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51B170-91A1-A1EC-9373-EF5ED9FC35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E90616-21DE-464B-03CA-07EFCF15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6857-E387-4F97-B127-FD0F719B80E6}" type="datetimeFigureOut">
              <a:rPr lang="en-GB" smtClean="0"/>
              <a:t>15/08/2024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249C9-8B2D-2EE8-13A6-7E179D3A4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471FD-233C-6072-9E51-FBBD707FE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393BA-650E-46C5-B01E-E041AAA5AE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181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3A3A7-E90C-9324-C254-4D9AC9540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E480D-E1ED-808E-E554-28346A1E4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8EE7F-2516-3A92-1444-DB6ACF2EE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6857-E387-4F97-B127-FD0F719B80E6}" type="datetimeFigureOut">
              <a:rPr lang="en-GB" smtClean="0"/>
              <a:t>15/08/2024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AE012-C925-EDA7-FBFB-73E69BFD3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B7A89-F4A3-092F-5E42-25AD31025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393BA-650E-46C5-B01E-E041AAA5AE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951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F8A8-79B5-F8C6-0435-56B079B4D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91FC2D-2144-5CCF-3F8B-CB717B3320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C92E8-027C-DFC2-A365-2E4574EE8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6857-E387-4F97-B127-FD0F719B80E6}" type="datetimeFigureOut">
              <a:rPr lang="en-GB" smtClean="0"/>
              <a:t>15/08/2024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A5C60-8DCF-4AC6-7549-96A9BA6F8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EB3F1-8411-94D4-99C2-65630F75E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393BA-650E-46C5-B01E-E041AAA5AE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108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F5907-2F83-02F7-CA03-307E8FE72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271FE8-EBC9-D72D-B158-18BCAE9341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AD1386-73BF-CCB3-2A1F-6A089561C6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D871EB-E792-102C-0CFB-77FBFE0A6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6857-E387-4F97-B127-FD0F719B80E6}" type="datetimeFigureOut">
              <a:rPr lang="en-GB" smtClean="0"/>
              <a:t>15/08/2024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1530DF-72F1-B8E8-27A5-E7312FB8B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F933EC-98E3-01F1-F96D-CD4148935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393BA-650E-46C5-B01E-E041AAA5AE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306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CB497-F6D0-D416-52BC-286C70EDE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8ADDE1-7EE7-0D7E-01D3-7518460DC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158322-7F24-D6B2-C702-6622EE50D2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578C6D-0828-B1A8-F903-91B2249219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9DACDA-ED28-EAE1-EED8-8F1879FC3F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51B869-4BB0-14AA-47D9-6BB61E0D5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6857-E387-4F97-B127-FD0F719B80E6}" type="datetimeFigureOut">
              <a:rPr lang="en-GB" smtClean="0"/>
              <a:t>15/08/2024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057D78-6916-73D3-EEA9-E586F040A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60B920-5D6C-3D03-0AD0-0CCC50928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393BA-650E-46C5-B01E-E041AAA5AE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325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28CE2-D1F9-AA4D-B530-C5E896A24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9DFC94-6F96-B678-C669-6073CA09B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6857-E387-4F97-B127-FD0F719B80E6}" type="datetimeFigureOut">
              <a:rPr lang="en-GB" smtClean="0"/>
              <a:t>15/08/2024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A5C2E2-1EE2-A459-C46D-D09842CDD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26EB73-2468-7177-C26E-EA2D11763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393BA-650E-46C5-B01E-E041AAA5AE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51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6F0BF2-0324-D622-4D82-2F5260515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6857-E387-4F97-B127-FD0F719B80E6}" type="datetimeFigureOut">
              <a:rPr lang="en-GB" smtClean="0"/>
              <a:t>15/08/2024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1F3B55-98AB-7517-7053-51F392531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38A913-41C0-1EAA-FB2D-10171CD43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393BA-650E-46C5-B01E-E041AAA5AE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91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8A362-ADFD-DA8F-4B97-230DC1680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019E3-49FB-71A0-F608-46A3861B6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7C1FA2-207D-74A9-D2B5-9B6290DFB3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CDD0F2-DBE5-B75A-12DE-CC5293E21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6857-E387-4F97-B127-FD0F719B80E6}" type="datetimeFigureOut">
              <a:rPr lang="en-GB" smtClean="0"/>
              <a:t>15/08/2024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E14991-9FDD-DE17-88C1-1920F40BC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D45F73-01C3-C1A1-59C8-C585DBCB0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393BA-650E-46C5-B01E-E041AAA5AE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743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56FE0-87C0-E848-CF5B-7003A389D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C3B517-1FAC-44B9-D3D0-2CAD910711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B621AE-9FAD-7497-04C6-87CC725C38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6BFD80-80E1-858E-C240-032C2148D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6857-E387-4F97-B127-FD0F719B80E6}" type="datetimeFigureOut">
              <a:rPr lang="en-GB" smtClean="0"/>
              <a:t>15/08/2024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552180-EF58-C1E8-D94D-24F3602F4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C59425-B23F-1DBC-8EB9-706EF9CEF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393BA-650E-46C5-B01E-E041AAA5AE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198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61B80D-EDAE-6730-CFE1-E5CCE2F7D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9828B6-4B46-C589-19E5-46763D47A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F4AD45-58F7-5964-5823-55902EAB85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656857-E387-4F97-B127-FD0F719B80E6}" type="datetimeFigureOut">
              <a:rPr lang="en-GB" smtClean="0"/>
              <a:t>15/08/2024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B2C55-D704-9E40-68E6-4A0ADD80E8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BDBF3-DDE1-4FD2-92B4-DEF5D4E428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3393BA-650E-46C5-B01E-E041AAA5AE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876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onsultationhub.edinburgh.gov.uk/sfc/localhousingstrategy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6FEB1CF-BDED-34CE-02ED-79FAD1388F6D}"/>
              </a:ext>
            </a:extLst>
          </p:cNvPr>
          <p:cNvSpPr/>
          <p:nvPr/>
        </p:nvSpPr>
        <p:spPr>
          <a:xfrm>
            <a:off x="0" y="1801394"/>
            <a:ext cx="12192000" cy="298974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/>
              <a:t>Edinburgh’s Local Housing Strategy Consultation </a:t>
            </a:r>
            <a:r>
              <a:rPr lang="en-GB" sz="4400" b="1" dirty="0"/>
              <a:t> Initial Survey</a:t>
            </a:r>
          </a:p>
          <a:p>
            <a:pPr algn="ctr"/>
            <a:r>
              <a:rPr lang="en-GB" sz="4400" b="1" dirty="0"/>
              <a:t>Results Summary</a:t>
            </a:r>
          </a:p>
          <a:p>
            <a:pPr algn="ctr"/>
            <a:endParaRPr lang="en-GB" sz="2400" b="1" dirty="0"/>
          </a:p>
          <a:p>
            <a:pPr algn="ctr"/>
            <a:r>
              <a:rPr lang="en-GB" sz="2800" b="1" dirty="0"/>
              <a:t>June 2024 </a:t>
            </a:r>
          </a:p>
        </p:txBody>
      </p:sp>
    </p:spTree>
    <p:extLst>
      <p:ext uri="{BB962C8B-B14F-4D97-AF65-F5344CB8AC3E}">
        <p14:creationId xmlns:p14="http://schemas.microsoft.com/office/powerpoint/2010/main" val="731908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D56423E-F2F1-F136-BAA3-6DA6C001DE7A}"/>
              </a:ext>
            </a:extLst>
          </p:cNvPr>
          <p:cNvSpPr/>
          <p:nvPr/>
        </p:nvSpPr>
        <p:spPr>
          <a:xfrm>
            <a:off x="1" y="-1"/>
            <a:ext cx="12192000" cy="70900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600" b="1" dirty="0"/>
              <a:t>Edinburgh’s Local Housing Strategy</a:t>
            </a:r>
          </a:p>
          <a:p>
            <a:pPr algn="ctr"/>
            <a:r>
              <a:rPr lang="en-GB" sz="2000" b="1" dirty="0"/>
              <a:t>Early Engagement Survey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E8CA71-5D69-6B9A-BD13-C2AD7B6CC7A1}"/>
              </a:ext>
            </a:extLst>
          </p:cNvPr>
          <p:cNvSpPr/>
          <p:nvPr/>
        </p:nvSpPr>
        <p:spPr>
          <a:xfrm>
            <a:off x="436573" y="1158486"/>
            <a:ext cx="5166559" cy="24053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b="1" dirty="0">
                <a:solidFill>
                  <a:schemeClr val="accent1"/>
                </a:solidFill>
              </a:rPr>
              <a:t>An </a:t>
            </a:r>
            <a:r>
              <a:rPr lang="en-GB" sz="1600" b="1" dirty="0">
                <a:solidFill>
                  <a:schemeClr val="accent1"/>
                </a:solidFill>
                <a:hlinkClick r:id="rId2"/>
              </a:rPr>
              <a:t>early engagement survey </a:t>
            </a:r>
            <a:r>
              <a:rPr lang="en-GB" sz="1600" b="1" dirty="0">
                <a:solidFill>
                  <a:schemeClr val="accent1"/>
                </a:solidFill>
              </a:rPr>
              <a:t>ran for 6 weeks</a:t>
            </a:r>
          </a:p>
          <a:p>
            <a:endParaRPr lang="en-GB" sz="1600" b="1" dirty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chemeClr val="accent1"/>
                </a:solidFill>
              </a:rPr>
              <a:t>6 May - 14 June 2024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b="1" dirty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chemeClr val="accent1"/>
                </a:solidFill>
              </a:rPr>
              <a:t>to help inform the development of the Local Housing Strategy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b="1" dirty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chemeClr val="accent1"/>
                </a:solidFill>
              </a:rPr>
              <a:t>This was open to all residents and organisations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364C189-6384-B3F8-A4E7-BEE7E0EA08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116520"/>
              </p:ext>
            </p:extLst>
          </p:nvPr>
        </p:nvGraphicFramePr>
        <p:xfrm>
          <a:off x="6165009" y="1177942"/>
          <a:ext cx="5245539" cy="920027"/>
        </p:xfrm>
        <a:graphic>
          <a:graphicData uri="http://schemas.openxmlformats.org/drawingml/2006/table">
            <a:tbl>
              <a:tblPr firstRow="1" firstCol="1" bandRow="1"/>
              <a:tblGrid>
                <a:gridCol w="3971680">
                  <a:extLst>
                    <a:ext uri="{9D8B030D-6E8A-4147-A177-3AD203B41FA5}">
                      <a16:colId xmlns:a16="http://schemas.microsoft.com/office/drawing/2014/main" val="736008429"/>
                    </a:ext>
                  </a:extLst>
                </a:gridCol>
                <a:gridCol w="1273859">
                  <a:extLst>
                    <a:ext uri="{9D8B030D-6E8A-4147-A177-3AD203B41FA5}">
                      <a16:colId xmlns:a16="http://schemas.microsoft.com/office/drawing/2014/main" val="2514165399"/>
                    </a:ext>
                  </a:extLst>
                </a:gridCol>
              </a:tblGrid>
              <a:tr h="149128">
                <a:tc>
                  <a:txBody>
                    <a:bodyPr/>
                    <a:lstStyle/>
                    <a:p>
                      <a:pPr algn="ctr"/>
                      <a:r>
                        <a:rPr lang="en-GB" sz="24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no. of responses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345</a:t>
                      </a:r>
                      <a:endParaRPr lang="en-GB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494993"/>
                  </a:ext>
                </a:extLst>
              </a:tr>
              <a:tr h="279947">
                <a:tc>
                  <a:txBody>
                    <a:bodyPr/>
                    <a:lstStyle/>
                    <a:p>
                      <a:pPr algn="ctr"/>
                      <a:r>
                        <a:rPr lang="en-GB" sz="1800" b="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Responses by </a:t>
                      </a:r>
                      <a:r>
                        <a:rPr lang="en-GB" sz="1800" b="1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individuals</a:t>
                      </a:r>
                      <a:endParaRPr lang="en-GB" sz="1800" b="1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6126"/>
                  </a:ext>
                </a:extLst>
              </a:tr>
              <a:tr h="244549">
                <a:tc>
                  <a:txBody>
                    <a:bodyPr/>
                    <a:lstStyle/>
                    <a:p>
                      <a:pPr algn="ctr"/>
                      <a:r>
                        <a:rPr lang="en-GB" sz="1800" b="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Responses by</a:t>
                      </a:r>
                      <a:r>
                        <a:rPr lang="en-GB" sz="1800" b="1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organisations</a:t>
                      </a:r>
                      <a:endParaRPr lang="en-GB" sz="1800" b="1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27*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757621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D2EC75F-D4B5-F483-4392-770C48B809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622679"/>
              </p:ext>
            </p:extLst>
          </p:nvPr>
        </p:nvGraphicFramePr>
        <p:xfrm>
          <a:off x="436573" y="3955989"/>
          <a:ext cx="5186014" cy="2443361"/>
        </p:xfrm>
        <a:graphic>
          <a:graphicData uri="http://schemas.openxmlformats.org/drawingml/2006/table">
            <a:tbl>
              <a:tblPr firstRow="1" firstCol="1" bandRow="1"/>
              <a:tblGrid>
                <a:gridCol w="5186014">
                  <a:extLst>
                    <a:ext uri="{9D8B030D-6E8A-4147-A177-3AD203B41FA5}">
                      <a16:colId xmlns:a16="http://schemas.microsoft.com/office/drawing/2014/main" val="2057072753"/>
                    </a:ext>
                  </a:extLst>
                </a:gridCol>
              </a:tblGrid>
              <a:tr h="385961">
                <a:tc>
                  <a:txBody>
                    <a:bodyPr/>
                    <a:lstStyle/>
                    <a:p>
                      <a:pPr algn="ctr"/>
                      <a:r>
                        <a:rPr lang="en-GB" sz="1800" b="1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the survey was promoted</a:t>
                      </a:r>
                      <a:endParaRPr lang="en-GB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005507"/>
                  </a:ext>
                </a:extLst>
              </a:tr>
              <a:tr h="241651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endParaRPr lang="en-GB" sz="15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n-GB" sz="1500" b="1" kern="1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Posters</a:t>
                      </a:r>
                      <a:r>
                        <a:rPr lang="en-GB" sz="1500" kern="1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libraries and main housing offices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8058241"/>
                  </a:ext>
                </a:extLst>
              </a:tr>
              <a:tr h="248589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endParaRPr lang="en-GB" sz="1500" kern="1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n-GB" sz="1500" b="1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Press release </a:t>
                      </a:r>
                      <a:r>
                        <a:rPr lang="en-GB" sz="150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 the Council’s Newsbeat </a:t>
                      </a:r>
                      <a:endParaRPr lang="en-GB" sz="15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681401"/>
                  </a:ext>
                </a:extLst>
              </a:tr>
              <a:tr h="248589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endParaRPr lang="en-GB" sz="15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n-GB" sz="1500" b="1" kern="1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Social Media </a:t>
                      </a:r>
                      <a:r>
                        <a:rPr lang="en-GB" sz="1500" kern="1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promotion and </a:t>
                      </a:r>
                      <a:r>
                        <a:rPr lang="en-GB" sz="1500" b="1" kern="1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E-signatures</a:t>
                      </a:r>
                      <a:endParaRPr lang="en-GB" sz="15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904965"/>
                  </a:ext>
                </a:extLst>
              </a:tr>
              <a:tr h="248589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endParaRPr lang="en-GB" sz="15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n-GB" sz="1500" kern="1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Promotion to, and via, many </a:t>
                      </a:r>
                      <a:r>
                        <a:rPr lang="en-GB" sz="1500" b="1" kern="1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partner organisations including EVOC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54899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D45CEDA-9033-D937-E9C1-01D6CC6DFABC}"/>
              </a:ext>
            </a:extLst>
          </p:cNvPr>
          <p:cNvSpPr txBox="1"/>
          <p:nvPr/>
        </p:nvSpPr>
        <p:spPr>
          <a:xfrm>
            <a:off x="5892303" y="2921149"/>
            <a:ext cx="2989963" cy="35394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Avant Homes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err="1"/>
              <a:t>Hameshare</a:t>
            </a:r>
            <a:r>
              <a:rPr lang="en-GB" sz="1600" dirty="0"/>
              <a:t> CIC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err="1"/>
              <a:t>Crossreach</a:t>
            </a: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err="1"/>
              <a:t>Grassmarket</a:t>
            </a:r>
            <a:r>
              <a:rPr lang="en-GB" sz="1600" dirty="0"/>
              <a:t> Community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Rowan Alba Ltd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Skills Development Scotland,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Pilton Community Health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Simon Community Scotland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Edinburgh Access Panel Hallam Land </a:t>
            </a:r>
            <a:r>
              <a:rPr lang="en-GB" sz="1600" dirty="0" err="1"/>
              <a:t>Mgmt</a:t>
            </a: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err="1"/>
              <a:t>Dowbrae</a:t>
            </a:r>
            <a:r>
              <a:rPr lang="en-GB" sz="1600" dirty="0"/>
              <a:t> Real Estate Consultancy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Fresh Start </a:t>
            </a:r>
          </a:p>
        </p:txBody>
      </p:sp>
      <p:pic>
        <p:nvPicPr>
          <p:cNvPr id="17" name="Graphic 16" descr="Checkmark with solid fill">
            <a:extLst>
              <a:ext uri="{FF2B5EF4-FFF2-40B4-BE49-F238E27FC236}">
                <a16:creationId xmlns:a16="http://schemas.microsoft.com/office/drawing/2014/main" id="{0C12993F-69A2-7924-FCDA-6805B4DEB0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3598" y="5413638"/>
            <a:ext cx="273043" cy="273043"/>
          </a:xfrm>
          <a:prstGeom prst="rect">
            <a:avLst/>
          </a:prstGeom>
        </p:spPr>
      </p:pic>
      <p:pic>
        <p:nvPicPr>
          <p:cNvPr id="19" name="Graphic 18" descr="Checkmark with solid fill">
            <a:extLst>
              <a:ext uri="{FF2B5EF4-FFF2-40B4-BE49-F238E27FC236}">
                <a16:creationId xmlns:a16="http://schemas.microsoft.com/office/drawing/2014/main" id="{3C9D5DA7-F546-90DD-F1DE-3B330BCBF4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5757" y="4973194"/>
            <a:ext cx="273043" cy="273043"/>
          </a:xfrm>
          <a:prstGeom prst="rect">
            <a:avLst/>
          </a:prstGeom>
        </p:spPr>
      </p:pic>
      <p:pic>
        <p:nvPicPr>
          <p:cNvPr id="2" name="Graphic 1" descr="Checkmark with solid fill">
            <a:extLst>
              <a:ext uri="{FF2B5EF4-FFF2-40B4-BE49-F238E27FC236}">
                <a16:creationId xmlns:a16="http://schemas.microsoft.com/office/drawing/2014/main" id="{4AEB4EC4-95BD-F18D-89C1-383B9F24FE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3366" y="5901601"/>
            <a:ext cx="273043" cy="273043"/>
          </a:xfrm>
          <a:prstGeom prst="rect">
            <a:avLst/>
          </a:prstGeom>
        </p:spPr>
      </p:pic>
      <p:pic>
        <p:nvPicPr>
          <p:cNvPr id="11" name="Graphic 10" descr="Checkmark with solid fill">
            <a:extLst>
              <a:ext uri="{FF2B5EF4-FFF2-40B4-BE49-F238E27FC236}">
                <a16:creationId xmlns:a16="http://schemas.microsoft.com/office/drawing/2014/main" id="{892B1BC4-9E92-55C8-A0B2-7905DCBFA8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4163" y="4470872"/>
            <a:ext cx="273043" cy="273043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CBEA387-751E-3F0B-077C-6F6B4C75CD55}"/>
              </a:ext>
            </a:extLst>
          </p:cNvPr>
          <p:cNvSpPr txBox="1"/>
          <p:nvPr/>
        </p:nvSpPr>
        <p:spPr>
          <a:xfrm>
            <a:off x="8969743" y="2915669"/>
            <a:ext cx="2989963" cy="35394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err="1"/>
              <a:t>Muirhouse</a:t>
            </a:r>
            <a:r>
              <a:rPr lang="en-GB" sz="1600" dirty="0"/>
              <a:t> Housing Association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ETF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Move 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Blackwood Homes and Care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Homes for Scotland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Edinburgh Chamber of Commerce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Wheatley Homes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Living Rent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Children 1</a:t>
            </a:r>
            <a:r>
              <a:rPr lang="en-GB" sz="1600" baseline="30000" dirty="0"/>
              <a:t>st</a:t>
            </a: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City of Edinburgh Council officers (x6)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F84F9119-8CF8-B696-5285-D5A1436F53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191828"/>
              </p:ext>
            </p:extLst>
          </p:nvPr>
        </p:nvGraphicFramePr>
        <p:xfrm>
          <a:off x="5892304" y="2464118"/>
          <a:ext cx="6067404" cy="365760"/>
        </p:xfrm>
        <a:graphic>
          <a:graphicData uri="http://schemas.openxmlformats.org/drawingml/2006/table">
            <a:tbl>
              <a:tblPr firstRow="1" firstCol="1" bandRow="1"/>
              <a:tblGrid>
                <a:gridCol w="6067404">
                  <a:extLst>
                    <a:ext uri="{9D8B030D-6E8A-4147-A177-3AD203B41FA5}">
                      <a16:colId xmlns:a16="http://schemas.microsoft.com/office/drawing/2014/main" val="7360084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4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Organisations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4949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6343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D56423E-F2F1-F136-BAA3-6DA6C001DE7A}"/>
              </a:ext>
            </a:extLst>
          </p:cNvPr>
          <p:cNvSpPr/>
          <p:nvPr/>
        </p:nvSpPr>
        <p:spPr>
          <a:xfrm>
            <a:off x="1" y="0"/>
            <a:ext cx="12192000" cy="58302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600" b="1" dirty="0"/>
              <a:t>Edinburgh’s Local Housing Strategy      </a:t>
            </a:r>
            <a:r>
              <a:rPr lang="en-GB" sz="2000" b="1" dirty="0"/>
              <a:t>Early Engagement Survey – Demographics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146D8B9-68D6-B2CA-69B0-8696F0D84F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286911"/>
              </p:ext>
            </p:extLst>
          </p:nvPr>
        </p:nvGraphicFramePr>
        <p:xfrm>
          <a:off x="1472411" y="2972375"/>
          <a:ext cx="3809995" cy="315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ontent Placeholder 4">
            <a:extLst>
              <a:ext uri="{FF2B5EF4-FFF2-40B4-BE49-F238E27FC236}">
                <a16:creationId xmlns:a16="http://schemas.microsoft.com/office/drawing/2014/main" id="{95E5AF3B-8CDC-16E6-2ADE-D97C376660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7743259"/>
              </p:ext>
            </p:extLst>
          </p:nvPr>
        </p:nvGraphicFramePr>
        <p:xfrm>
          <a:off x="6559690" y="4466250"/>
          <a:ext cx="4138090" cy="2014560"/>
        </p:xfrm>
        <a:graphic>
          <a:graphicData uri="http://schemas.openxmlformats.org/drawingml/2006/table">
            <a:tbl>
              <a:tblPr firstRow="1" firstCol="1" bandRow="1"/>
              <a:tblGrid>
                <a:gridCol w="2824853">
                  <a:extLst>
                    <a:ext uri="{9D8B030D-6E8A-4147-A177-3AD203B41FA5}">
                      <a16:colId xmlns:a16="http://schemas.microsoft.com/office/drawing/2014/main" val="736008429"/>
                    </a:ext>
                  </a:extLst>
                </a:gridCol>
                <a:gridCol w="1313237">
                  <a:extLst>
                    <a:ext uri="{9D8B030D-6E8A-4147-A177-3AD203B41FA5}">
                      <a16:colId xmlns:a16="http://schemas.microsoft.com/office/drawing/2014/main" val="2514165399"/>
                    </a:ext>
                  </a:extLst>
                </a:gridCol>
              </a:tblGrid>
              <a:tr h="30768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b="1" u="sng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Ethnicity of respondents</a:t>
                      </a:r>
                      <a:endParaRPr lang="en-GB" sz="1100" u="sng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45711"/>
                  </a:ext>
                </a:extLst>
              </a:tr>
              <a:tr h="177143">
                <a:tc>
                  <a:txBody>
                    <a:bodyPr/>
                    <a:lstStyle/>
                    <a:p>
                      <a:pPr algn="ctr"/>
                      <a:r>
                        <a:rPr lang="en-GB" sz="1400" b="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White – Scottish/ British/ Irish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247</a:t>
                      </a:r>
                      <a:endParaRPr lang="en-GB" sz="1400" b="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494993"/>
                  </a:ext>
                </a:extLst>
              </a:tr>
              <a:tr h="177143">
                <a:tc>
                  <a:txBody>
                    <a:bodyPr/>
                    <a:lstStyle/>
                    <a:p>
                      <a:pPr algn="ctr"/>
                      <a:r>
                        <a:rPr lang="en-GB" sz="14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White – Other</a:t>
                      </a:r>
                      <a:endParaRPr lang="en-GB" sz="1400" b="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6126"/>
                  </a:ext>
                </a:extLst>
              </a:tr>
              <a:tr h="177143">
                <a:tc>
                  <a:txBody>
                    <a:bodyPr/>
                    <a:lstStyle/>
                    <a:p>
                      <a:pPr algn="ctr"/>
                      <a:r>
                        <a:rPr lang="en-GB" sz="14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Mixed or multiple ethnic group</a:t>
                      </a:r>
                      <a:endParaRPr lang="en-GB" sz="1400" b="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7576217"/>
                  </a:ext>
                </a:extLst>
              </a:tr>
              <a:tr h="177143">
                <a:tc>
                  <a:txBody>
                    <a:bodyPr/>
                    <a:lstStyle/>
                    <a:p>
                      <a:pPr algn="ctr"/>
                      <a:r>
                        <a:rPr lang="en-GB" sz="14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Asian, Scottish/ British Asian</a:t>
                      </a:r>
                      <a:endParaRPr lang="en-GB" sz="1400" b="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GB" sz="1400" b="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3712641"/>
                  </a:ext>
                </a:extLst>
              </a:tr>
              <a:tr h="177143">
                <a:tc>
                  <a:txBody>
                    <a:bodyPr/>
                    <a:lstStyle/>
                    <a:p>
                      <a:pPr algn="ctr"/>
                      <a:r>
                        <a:rPr lang="en-GB" sz="1400" b="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African, Scottish/ British African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GB" sz="1400" b="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233250"/>
                  </a:ext>
                </a:extLst>
              </a:tr>
              <a:tr h="177143">
                <a:tc>
                  <a:txBody>
                    <a:bodyPr/>
                    <a:lstStyle/>
                    <a:p>
                      <a:pPr algn="ctr"/>
                      <a:r>
                        <a:rPr lang="en-GB" sz="1400" b="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Caribbean or Black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2622955"/>
                  </a:ext>
                </a:extLst>
              </a:tr>
              <a:tr h="177143">
                <a:tc>
                  <a:txBody>
                    <a:bodyPr/>
                    <a:lstStyle/>
                    <a:p>
                      <a:pPr algn="ctr"/>
                      <a:r>
                        <a:rPr lang="en-GB" sz="1400" b="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Other ethnic group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13211"/>
                  </a:ext>
                </a:extLst>
              </a:tr>
              <a:tr h="177143">
                <a:tc>
                  <a:txBody>
                    <a:bodyPr/>
                    <a:lstStyle/>
                    <a:p>
                      <a:pPr algn="ctr"/>
                      <a:r>
                        <a:rPr lang="en-GB" sz="14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24133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4734E6B-1C5C-8B99-9A93-C390D533A4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140679"/>
              </p:ext>
            </p:extLst>
          </p:nvPr>
        </p:nvGraphicFramePr>
        <p:xfrm>
          <a:off x="593499" y="846565"/>
          <a:ext cx="5245539" cy="645707"/>
        </p:xfrm>
        <a:graphic>
          <a:graphicData uri="http://schemas.openxmlformats.org/drawingml/2006/table">
            <a:tbl>
              <a:tblPr firstRow="1" firstCol="1" bandRow="1"/>
              <a:tblGrid>
                <a:gridCol w="3971680">
                  <a:extLst>
                    <a:ext uri="{9D8B030D-6E8A-4147-A177-3AD203B41FA5}">
                      <a16:colId xmlns:a16="http://schemas.microsoft.com/office/drawing/2014/main" val="736008429"/>
                    </a:ext>
                  </a:extLst>
                </a:gridCol>
                <a:gridCol w="1273859">
                  <a:extLst>
                    <a:ext uri="{9D8B030D-6E8A-4147-A177-3AD203B41FA5}">
                      <a16:colId xmlns:a16="http://schemas.microsoft.com/office/drawing/2014/main" val="2514165399"/>
                    </a:ext>
                  </a:extLst>
                </a:gridCol>
              </a:tblGrid>
              <a:tr h="149128">
                <a:tc>
                  <a:txBody>
                    <a:bodyPr/>
                    <a:lstStyle/>
                    <a:p>
                      <a:pPr algn="ctr"/>
                      <a:r>
                        <a:rPr lang="en-GB" sz="24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no. of responses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345</a:t>
                      </a:r>
                      <a:endParaRPr lang="en-GB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494993"/>
                  </a:ext>
                </a:extLst>
              </a:tr>
              <a:tr h="279947">
                <a:tc>
                  <a:txBody>
                    <a:bodyPr/>
                    <a:lstStyle/>
                    <a:p>
                      <a:pPr algn="ctr"/>
                      <a:r>
                        <a:rPr lang="en-GB" sz="1800" b="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Responses by </a:t>
                      </a:r>
                      <a:r>
                        <a:rPr lang="en-GB" sz="1800" b="1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individuals</a:t>
                      </a:r>
                      <a:endParaRPr lang="en-GB" sz="1800" b="1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6126"/>
                  </a:ext>
                </a:extLst>
              </a:tr>
            </a:tbl>
          </a:graphicData>
        </a:graphic>
      </p:graphicFrame>
      <p:pic>
        <p:nvPicPr>
          <p:cNvPr id="15" name="Graphic 14" descr="Male profile outline">
            <a:extLst>
              <a:ext uri="{FF2B5EF4-FFF2-40B4-BE49-F238E27FC236}">
                <a16:creationId xmlns:a16="http://schemas.microsoft.com/office/drawing/2014/main" id="{05DF124C-DE59-5E9B-47E9-3C27EA0A0E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16038" y="1590014"/>
            <a:ext cx="914400" cy="914400"/>
          </a:xfrm>
          <a:prstGeom prst="rect">
            <a:avLst/>
          </a:prstGeom>
        </p:spPr>
      </p:pic>
      <p:pic>
        <p:nvPicPr>
          <p:cNvPr id="21" name="Graphic 20" descr="Female Profile outline">
            <a:extLst>
              <a:ext uri="{FF2B5EF4-FFF2-40B4-BE49-F238E27FC236}">
                <a16:creationId xmlns:a16="http://schemas.microsoft.com/office/drawing/2014/main" id="{2E631A61-B386-3352-8D06-6CF6D8546EF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83989" y="1638608"/>
            <a:ext cx="914400" cy="914400"/>
          </a:xfrm>
          <a:prstGeom prst="rect">
            <a:avLst/>
          </a:prstGeom>
        </p:spPr>
      </p:pic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C9484852-ACC6-1763-DEBA-4EB0E3CD771D}"/>
              </a:ext>
            </a:extLst>
          </p:cNvPr>
          <p:cNvSpPr/>
          <p:nvPr/>
        </p:nvSpPr>
        <p:spPr>
          <a:xfrm>
            <a:off x="1883432" y="2144156"/>
            <a:ext cx="974397" cy="729142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60%</a:t>
            </a:r>
          </a:p>
        </p:txBody>
      </p:sp>
      <p:sp>
        <p:nvSpPr>
          <p:cNvPr id="23" name="Flowchart: Connector 22">
            <a:extLst>
              <a:ext uri="{FF2B5EF4-FFF2-40B4-BE49-F238E27FC236}">
                <a16:creationId xmlns:a16="http://schemas.microsoft.com/office/drawing/2014/main" id="{04BEF305-18DA-9006-978E-C84BE9FB36B9}"/>
              </a:ext>
            </a:extLst>
          </p:cNvPr>
          <p:cNvSpPr/>
          <p:nvPr/>
        </p:nvSpPr>
        <p:spPr>
          <a:xfrm>
            <a:off x="4426927" y="2148517"/>
            <a:ext cx="974396" cy="671301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40%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4B1DC91-48E6-9E4A-16B8-F83B7654F43D}"/>
              </a:ext>
            </a:extLst>
          </p:cNvPr>
          <p:cNvSpPr txBox="1"/>
          <p:nvPr/>
        </p:nvSpPr>
        <p:spPr>
          <a:xfrm>
            <a:off x="972038" y="6190474"/>
            <a:ext cx="48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Medical condition</a:t>
            </a:r>
            <a:r>
              <a:rPr lang="en-GB" sz="1600" dirty="0"/>
              <a:t>:  31% of 288 </a:t>
            </a:r>
            <a:r>
              <a:rPr lang="en-GB" sz="1600" dirty="0" err="1"/>
              <a:t>respondees</a:t>
            </a:r>
            <a:r>
              <a:rPr lang="en-GB" sz="1600" dirty="0"/>
              <a:t> noted they had a condition</a:t>
            </a:r>
          </a:p>
        </p:txBody>
      </p:sp>
      <p:sp>
        <p:nvSpPr>
          <p:cNvPr id="25" name="Flowchart: Connector 24">
            <a:extLst>
              <a:ext uri="{FF2B5EF4-FFF2-40B4-BE49-F238E27FC236}">
                <a16:creationId xmlns:a16="http://schemas.microsoft.com/office/drawing/2014/main" id="{07C9329C-E183-E427-680B-3D5E3C803BD7}"/>
              </a:ext>
            </a:extLst>
          </p:cNvPr>
          <p:cNvSpPr/>
          <p:nvPr/>
        </p:nvSpPr>
        <p:spPr>
          <a:xfrm>
            <a:off x="10909198" y="4731294"/>
            <a:ext cx="974397" cy="729142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91%</a:t>
            </a:r>
          </a:p>
        </p:txBody>
      </p:sp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8BD8D8FB-4505-8AD7-9EA1-53C7A71F8FB1}"/>
              </a:ext>
            </a:extLst>
          </p:cNvPr>
          <p:cNvSpPr/>
          <p:nvPr/>
        </p:nvSpPr>
        <p:spPr>
          <a:xfrm>
            <a:off x="10949087" y="6006728"/>
            <a:ext cx="974397" cy="729142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9%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172FD9C-C164-08DB-26D7-FEEAFF228F5D}"/>
              </a:ext>
            </a:extLst>
          </p:cNvPr>
          <p:cNvSpPr txBox="1"/>
          <p:nvPr/>
        </p:nvSpPr>
        <p:spPr>
          <a:xfrm>
            <a:off x="11042528" y="4276220"/>
            <a:ext cx="717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White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9C7FABB-038A-62FE-6CA5-4C313ECD5CC3}"/>
              </a:ext>
            </a:extLst>
          </p:cNvPr>
          <p:cNvSpPr txBox="1"/>
          <p:nvPr/>
        </p:nvSpPr>
        <p:spPr>
          <a:xfrm>
            <a:off x="10633021" y="5576956"/>
            <a:ext cx="16958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Other – see table</a:t>
            </a:r>
          </a:p>
        </p:txBody>
      </p:sp>
      <p:graphicFrame>
        <p:nvGraphicFramePr>
          <p:cNvPr id="29" name="Chart 28">
            <a:extLst>
              <a:ext uri="{FF2B5EF4-FFF2-40B4-BE49-F238E27FC236}">
                <a16:creationId xmlns:a16="http://schemas.microsoft.com/office/drawing/2014/main" id="{25A3474D-CE57-1485-E140-88229E1B0F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0918957"/>
              </p:ext>
            </p:extLst>
          </p:nvPr>
        </p:nvGraphicFramePr>
        <p:xfrm>
          <a:off x="6319564" y="773055"/>
          <a:ext cx="4722964" cy="3503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2106916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52B68AF-2D2E-50DD-ED6E-6FFD32CBB27A}"/>
              </a:ext>
            </a:extLst>
          </p:cNvPr>
          <p:cNvSpPr txBox="1"/>
          <p:nvPr/>
        </p:nvSpPr>
        <p:spPr>
          <a:xfrm>
            <a:off x="2667000" y="519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YOUR HOUSING PRIORITIES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B80877-61B1-4851-6ADB-7C8C9D99C93F}"/>
              </a:ext>
            </a:extLst>
          </p:cNvPr>
          <p:cNvSpPr txBox="1"/>
          <p:nvPr/>
        </p:nvSpPr>
        <p:spPr>
          <a:xfrm>
            <a:off x="5640572" y="3152553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2C3E2DC3-597B-A6F9-4FA6-61C11287F9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2467847"/>
              </p:ext>
            </p:extLst>
          </p:nvPr>
        </p:nvGraphicFramePr>
        <p:xfrm>
          <a:off x="631613" y="484762"/>
          <a:ext cx="11064202" cy="5810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8E6E8C2-C8C9-92A0-4AB6-2CA46C074ED0}"/>
              </a:ext>
            </a:extLst>
          </p:cNvPr>
          <p:cNvSpPr txBox="1"/>
          <p:nvPr/>
        </p:nvSpPr>
        <p:spPr>
          <a:xfrm rot="16200000">
            <a:off x="-1269928" y="2140081"/>
            <a:ext cx="35568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/>
              <a:t>Overall ranking based on selection of top 3 priorities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616800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DC2A363-0667-B47B-C328-B06EA9FEB5EE}"/>
              </a:ext>
            </a:extLst>
          </p:cNvPr>
          <p:cNvSpPr txBox="1"/>
          <p:nvPr/>
        </p:nvSpPr>
        <p:spPr>
          <a:xfrm>
            <a:off x="0" y="78272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All responses: HOUSING PRIORITIES/ FURTHER COMMENTS 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D587B337-55D5-6B5C-8F69-D03E07B481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3566201"/>
              </p:ext>
            </p:extLst>
          </p:nvPr>
        </p:nvGraphicFramePr>
        <p:xfrm>
          <a:off x="146050" y="487363"/>
          <a:ext cx="11677650" cy="6326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13049047" imgH="5953220" progId="Excel.Sheet.12">
                  <p:embed/>
                </p:oleObj>
              </mc:Choice>
              <mc:Fallback>
                <p:oleObj name="Worksheet" r:id="rId3" imgW="13049047" imgH="5953220" progId="Excel.Sheet.12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D587B337-55D5-6B5C-8F69-D03E07B481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6050" y="487363"/>
                        <a:ext cx="11677650" cy="6326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D5F91AD-DA49-31FA-8FE9-60F4E23CD109}"/>
              </a:ext>
            </a:extLst>
          </p:cNvPr>
          <p:cNvSpPr txBox="1"/>
          <p:nvPr/>
        </p:nvSpPr>
        <p:spPr>
          <a:xfrm>
            <a:off x="7120646" y="78272"/>
            <a:ext cx="46790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206 respondents provided extra comments</a:t>
            </a:r>
          </a:p>
          <a:p>
            <a:pPr algn="ctr"/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1175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B7108CFD-E8CE-E855-7C68-413654ABC50A}"/>
              </a:ext>
            </a:extLst>
          </p:cNvPr>
          <p:cNvSpPr/>
          <p:nvPr/>
        </p:nvSpPr>
        <p:spPr>
          <a:xfrm>
            <a:off x="95694" y="584801"/>
            <a:ext cx="3264196" cy="1648046"/>
          </a:xfrm>
          <a:prstGeom prst="wedgeRound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i="1" dirty="0">
                <a:solidFill>
                  <a:schemeClr val="accent2">
                    <a:lumMod val="75000"/>
                  </a:schemeClr>
                </a:solidFill>
                <a:highlight>
                  <a:srgbClr val="FFFF00"/>
                </a:highlight>
              </a:rPr>
              <a:t>“I have never known there to be such a crisis around housing. Social housing is imperative </a:t>
            </a:r>
            <a:r>
              <a:rPr lang="en-GB" sz="1600" b="1" i="1" dirty="0"/>
              <a:t>for our future generations to have a family in a safe, secure  and long-term accommodation”</a:t>
            </a: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59A82C5B-3DE3-F2A4-28DD-44F4F4B514B7}"/>
              </a:ext>
            </a:extLst>
          </p:cNvPr>
          <p:cNvSpPr/>
          <p:nvPr/>
        </p:nvSpPr>
        <p:spPr>
          <a:xfrm>
            <a:off x="7634177" y="297710"/>
            <a:ext cx="3721395" cy="1435395"/>
          </a:xfrm>
          <a:prstGeom prst="wedgeRoundRectCallout">
            <a:avLst>
              <a:gd name="adj1" fmla="val 46596"/>
              <a:gd name="adj2" fmla="val 62500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700" b="1" i="1" dirty="0"/>
              <a:t>“Stop allowing universities and businesses to build </a:t>
            </a:r>
            <a:r>
              <a:rPr lang="en-GB" sz="1700" b="1" i="1" dirty="0">
                <a:solidFill>
                  <a:schemeClr val="tx1"/>
                </a:solidFill>
                <a:highlight>
                  <a:srgbClr val="FFFF00"/>
                </a:highlight>
              </a:rPr>
              <a:t>student flats </a:t>
            </a:r>
            <a:r>
              <a:rPr lang="en-GB" sz="1700" b="1" i="1" dirty="0"/>
              <a:t>and bring the people of Edinburgh back to their own city”</a:t>
            </a: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A2D3A01C-813B-0874-B521-BFF4AC9030F6}"/>
              </a:ext>
            </a:extLst>
          </p:cNvPr>
          <p:cNvSpPr/>
          <p:nvPr/>
        </p:nvSpPr>
        <p:spPr>
          <a:xfrm>
            <a:off x="127592" y="2759162"/>
            <a:ext cx="3264196" cy="1222744"/>
          </a:xfrm>
          <a:prstGeom prst="wedgeRound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/>
              <a:t>“</a:t>
            </a:r>
            <a:r>
              <a:rPr lang="en-GB" b="1" i="1" dirty="0">
                <a:solidFill>
                  <a:schemeClr val="tx1"/>
                </a:solidFill>
                <a:highlight>
                  <a:srgbClr val="FFFF00"/>
                </a:highlight>
              </a:rPr>
              <a:t>Rents are insanely expensive </a:t>
            </a:r>
            <a:r>
              <a:rPr lang="en-GB" b="1" i="1" dirty="0"/>
              <a:t>and there is too much competition for so few properties”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C195875C-D653-CE86-487D-F67D165C4D3A}"/>
              </a:ext>
            </a:extLst>
          </p:cNvPr>
          <p:cNvSpPr/>
          <p:nvPr/>
        </p:nvSpPr>
        <p:spPr>
          <a:xfrm>
            <a:off x="7242544" y="2014869"/>
            <a:ext cx="4504660" cy="1786271"/>
          </a:xfrm>
          <a:prstGeom prst="wedgeRoundRectCallout">
            <a:avLst>
              <a:gd name="adj1" fmla="val -43762"/>
              <a:gd name="adj2" fmla="val -63730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i="1" dirty="0"/>
              <a:t>“There needs to be urgent work carried out on current tenancies that are not fit for habitation and causing multiple issues with health and wellbeing. Support to </a:t>
            </a:r>
            <a:r>
              <a:rPr lang="en-GB" sz="1600" b="1" i="1" dirty="0">
                <a:solidFill>
                  <a:schemeClr val="tx1"/>
                </a:solidFill>
                <a:highlight>
                  <a:srgbClr val="FFFF00"/>
                </a:highlight>
              </a:rPr>
              <a:t>repair and maintain</a:t>
            </a:r>
            <a:r>
              <a:rPr lang="en-GB" sz="1600" b="1" i="1" dirty="0"/>
              <a:t> is critical to make best use of available housing stock”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F1A6E0C2-F3C5-CEB3-A57D-4A5F2A3C228B}"/>
              </a:ext>
            </a:extLst>
          </p:cNvPr>
          <p:cNvSpPr/>
          <p:nvPr/>
        </p:nvSpPr>
        <p:spPr>
          <a:xfrm>
            <a:off x="95695" y="4295566"/>
            <a:ext cx="3147236" cy="2200939"/>
          </a:xfrm>
          <a:prstGeom prst="wedgeRoundRectCallou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i="1" dirty="0"/>
              <a:t>“Housing cannot stand alone to ease the homelessness across Scotland, as well as the current crisis post-pandemic</a:t>
            </a:r>
            <a:r>
              <a:rPr lang="en-GB" sz="1600" b="1" i="1" dirty="0">
                <a:solidFill>
                  <a:schemeClr val="bg1"/>
                </a:solidFill>
              </a:rPr>
              <a:t>. </a:t>
            </a:r>
            <a:r>
              <a:rPr lang="en-GB" sz="1600" b="1" i="1" dirty="0">
                <a:solidFill>
                  <a:schemeClr val="tx1"/>
                </a:solidFill>
              </a:rPr>
              <a:t> </a:t>
            </a:r>
            <a:r>
              <a:rPr lang="en-GB" sz="1600" b="1" i="1" dirty="0">
                <a:solidFill>
                  <a:schemeClr val="tx1"/>
                </a:solidFill>
                <a:highlight>
                  <a:srgbClr val="FFFF00"/>
                </a:highlight>
              </a:rPr>
              <a:t>Safer communities are crucial </a:t>
            </a:r>
            <a:r>
              <a:rPr lang="en-GB" sz="1600" b="1" i="1" dirty="0"/>
              <a:t>to maintaining connection and belonging”</a:t>
            </a: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F17A0C54-3FFE-E528-D22D-582FB29FE0DA}"/>
              </a:ext>
            </a:extLst>
          </p:cNvPr>
          <p:cNvSpPr/>
          <p:nvPr/>
        </p:nvSpPr>
        <p:spPr>
          <a:xfrm>
            <a:off x="7161914" y="3957973"/>
            <a:ext cx="4665920" cy="1318437"/>
          </a:xfrm>
          <a:prstGeom prst="wedgeRoundRectCallout">
            <a:avLst>
              <a:gd name="adj1" fmla="val -33968"/>
              <a:gd name="adj2" fmla="val 81049"/>
              <a:gd name="adj3" fmla="val 16667"/>
            </a:avLst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i="1" dirty="0"/>
              <a:t>“When families do not have access to safe, stable homes this creates a series of practical, financial and emotional challenges which can lead to spiralling circumstances or create or exacerbate other challenges”</a:t>
            </a: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231AEF3A-B335-F6F2-38F5-EB0367206FC3}"/>
              </a:ext>
            </a:extLst>
          </p:cNvPr>
          <p:cNvSpPr/>
          <p:nvPr/>
        </p:nvSpPr>
        <p:spPr>
          <a:xfrm>
            <a:off x="3615071" y="374801"/>
            <a:ext cx="3466213" cy="3625702"/>
          </a:xfrm>
          <a:prstGeom prst="wedgeRoundRectCallout">
            <a:avLst>
              <a:gd name="adj1" fmla="val 2424"/>
              <a:gd name="adj2" fmla="val 57368"/>
              <a:gd name="adj3" fmla="val 16667"/>
            </a:avLst>
          </a:prstGeom>
          <a:solidFill>
            <a:srgbClr val="8A871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b="1" i="1" dirty="0"/>
              <a:t>“To meaningfully address the Housing Emergency, we must focus on </a:t>
            </a:r>
            <a:r>
              <a:rPr lang="en-GB" sz="1500" b="1" i="1" dirty="0">
                <a:solidFill>
                  <a:schemeClr val="tx1"/>
                </a:solidFill>
                <a:highlight>
                  <a:srgbClr val="FFFF00"/>
                </a:highlight>
              </a:rPr>
              <a:t>increased delivery of all tenures </a:t>
            </a:r>
            <a:r>
              <a:rPr lang="en-GB" sz="1500" b="1" i="1" dirty="0"/>
              <a:t>alongside supporting people to remain independent in their homes for longer.  </a:t>
            </a:r>
          </a:p>
          <a:p>
            <a:pPr algn="ctr"/>
            <a:endParaRPr lang="en-GB" sz="1500" b="1" dirty="0"/>
          </a:p>
          <a:p>
            <a:pPr algn="ctr"/>
            <a:r>
              <a:rPr lang="en-GB" sz="1500" b="1" i="1" dirty="0"/>
              <a:t>Provision of care and support and stronger linkages between these services and housing are needed to </a:t>
            </a:r>
            <a:r>
              <a:rPr lang="en-GB" sz="1500" b="1" i="1" dirty="0">
                <a:solidFill>
                  <a:schemeClr val="tx1"/>
                </a:solidFill>
                <a:highlight>
                  <a:srgbClr val="FFFF00"/>
                </a:highlight>
              </a:rPr>
              <a:t>ensure people can be supported to remain at home </a:t>
            </a:r>
            <a:r>
              <a:rPr lang="en-GB" sz="1500" b="1" i="1" dirty="0"/>
              <a:t>for as long as they choose”</a:t>
            </a:r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B6D4FB54-D89B-C828-D775-B5B8C385D981}"/>
              </a:ext>
            </a:extLst>
          </p:cNvPr>
          <p:cNvSpPr/>
          <p:nvPr/>
        </p:nvSpPr>
        <p:spPr>
          <a:xfrm>
            <a:off x="8481236" y="5613990"/>
            <a:ext cx="3583172" cy="1031364"/>
          </a:xfrm>
          <a:prstGeom prst="wedgeRoundRectCallout">
            <a:avLst>
              <a:gd name="adj1" fmla="val 30205"/>
              <a:gd name="adj2" fmla="val 61615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/>
              <a:t>“Ensure existing homes are prioritised for residential use over </a:t>
            </a:r>
            <a:r>
              <a:rPr lang="en-GB" b="1" i="1" dirty="0">
                <a:solidFill>
                  <a:schemeClr val="tx1"/>
                </a:solidFill>
                <a:highlight>
                  <a:srgbClr val="FFFF00"/>
                </a:highlight>
              </a:rPr>
              <a:t>short term lets</a:t>
            </a:r>
            <a:r>
              <a:rPr lang="en-GB" b="1" i="1" dirty="0"/>
              <a:t>”</a:t>
            </a:r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F8F7257A-4DD1-8FBB-71CB-A3C054D3E97A}"/>
              </a:ext>
            </a:extLst>
          </p:cNvPr>
          <p:cNvSpPr/>
          <p:nvPr/>
        </p:nvSpPr>
        <p:spPr>
          <a:xfrm>
            <a:off x="3498112" y="4331439"/>
            <a:ext cx="3583172" cy="2102595"/>
          </a:xfrm>
          <a:prstGeom prst="wedgeRoundRectCallout">
            <a:avLst>
              <a:gd name="adj1" fmla="val 25681"/>
              <a:gd name="adj2" fmla="val 68526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i="1" dirty="0"/>
              <a:t>“I am concerned that insufficient consideration is given to whether existing </a:t>
            </a:r>
            <a:r>
              <a:rPr lang="en-GB" sz="1600" b="1" i="1" dirty="0">
                <a:solidFill>
                  <a:schemeClr val="tx1"/>
                </a:solidFill>
                <a:highlight>
                  <a:srgbClr val="FFFF00"/>
                </a:highlight>
              </a:rPr>
              <a:t>infrastructure</a:t>
            </a:r>
            <a:r>
              <a:rPr lang="en-GB" sz="1600" b="1" i="1" dirty="0"/>
              <a:t> (such as schools and GP’s) can support more households when granting permission for new build estates”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454E76-9774-2B95-B10B-8AA640D25C20}"/>
              </a:ext>
            </a:extLst>
          </p:cNvPr>
          <p:cNvSpPr txBox="1"/>
          <p:nvPr/>
        </p:nvSpPr>
        <p:spPr>
          <a:xfrm>
            <a:off x="-2362201" y="50001"/>
            <a:ext cx="7880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SELECTION OF COMMENTS </a:t>
            </a:r>
          </a:p>
        </p:txBody>
      </p:sp>
    </p:spTree>
    <p:extLst>
      <p:ext uri="{BB962C8B-B14F-4D97-AF65-F5344CB8AC3E}">
        <p14:creationId xmlns:p14="http://schemas.microsoft.com/office/powerpoint/2010/main" val="187894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DC8E305-8136-388E-B5DC-7FD56799DEBD}"/>
              </a:ext>
            </a:extLst>
          </p:cNvPr>
          <p:cNvSpPr txBox="1"/>
          <p:nvPr/>
        </p:nvSpPr>
        <p:spPr>
          <a:xfrm>
            <a:off x="2528777" y="519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YOUR HOUSING SITUATION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24BFB46-73D4-38A5-84A7-9766638E877E}"/>
              </a:ext>
            </a:extLst>
          </p:cNvPr>
          <p:cNvGraphicFramePr/>
          <p:nvPr/>
        </p:nvGraphicFramePr>
        <p:xfrm>
          <a:off x="93417" y="333570"/>
          <a:ext cx="3622036" cy="3182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18D53EF-C87D-FB2C-3925-8B3BE044A413}"/>
              </a:ext>
            </a:extLst>
          </p:cNvPr>
          <p:cNvGraphicFramePr>
            <a:graphicFrameLocks noGrp="1"/>
          </p:cNvGraphicFramePr>
          <p:nvPr/>
        </p:nvGraphicFramePr>
        <p:xfrm>
          <a:off x="93417" y="3685852"/>
          <a:ext cx="3665217" cy="30190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05092">
                  <a:extLst>
                    <a:ext uri="{9D8B030D-6E8A-4147-A177-3AD203B41FA5}">
                      <a16:colId xmlns:a16="http://schemas.microsoft.com/office/drawing/2014/main" val="2539526516"/>
                    </a:ext>
                  </a:extLst>
                </a:gridCol>
                <a:gridCol w="560125">
                  <a:extLst>
                    <a:ext uri="{9D8B030D-6E8A-4147-A177-3AD203B41FA5}">
                      <a16:colId xmlns:a16="http://schemas.microsoft.com/office/drawing/2014/main" val="3041558662"/>
                    </a:ext>
                  </a:extLst>
                </a:gridCol>
              </a:tblGrid>
              <a:tr h="2590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</a:rPr>
                        <a:t>If not, what is the main reason?</a:t>
                      </a:r>
                      <a:endParaRPr lang="en-GB" sz="14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en-GB" sz="14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884732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</a:rPr>
                        <a:t>Too expensive</a:t>
                      </a:r>
                      <a:endParaRPr lang="en-GB" sz="14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GB" sz="14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028995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</a:rPr>
                        <a:t>The size doesn’t meet my needs e.g. overcrowding</a:t>
                      </a:r>
                      <a:endParaRPr lang="en-GB" sz="14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GB" sz="14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049462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</a:rPr>
                        <a:t>The layout doesn’t meet my needs e.g. not accessible</a:t>
                      </a:r>
                      <a:endParaRPr lang="en-GB" sz="14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GB" sz="14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583449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</a:rPr>
                        <a:t>Concerns around safety / anti-social behaviour</a:t>
                      </a:r>
                      <a:endParaRPr lang="en-GB" sz="14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14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446414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</a:rPr>
                        <a:t>Not my desired tenure</a:t>
                      </a:r>
                      <a:endParaRPr lang="en-GB" sz="14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14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2693326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</a:rPr>
                        <a:t>Not my preferred location</a:t>
                      </a:r>
                      <a:endParaRPr lang="en-GB" sz="14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GB" sz="14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378097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</a:rPr>
                        <a:t>I am homeless</a:t>
                      </a:r>
                      <a:endParaRPr lang="en-GB" sz="14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14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107159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</a:rPr>
                        <a:t>Other</a:t>
                      </a:r>
                      <a:endParaRPr lang="en-GB" sz="14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4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723865"/>
                  </a:ext>
                </a:extLst>
              </a:tr>
            </a:tbl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84ECF08A-4350-8041-CF69-C9B1A9333A3F}"/>
              </a:ext>
            </a:extLst>
          </p:cNvPr>
          <p:cNvGraphicFramePr/>
          <p:nvPr/>
        </p:nvGraphicFramePr>
        <p:xfrm>
          <a:off x="4061919" y="363594"/>
          <a:ext cx="3880624" cy="3211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F2A00F0A-992D-4DCD-FE9F-C55B7532E6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3929596"/>
              </p:ext>
            </p:extLst>
          </p:nvPr>
        </p:nvGraphicFramePr>
        <p:xfrm>
          <a:off x="8116489" y="363594"/>
          <a:ext cx="3880624" cy="32115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84336">
                  <a:extLst>
                    <a:ext uri="{9D8B030D-6E8A-4147-A177-3AD203B41FA5}">
                      <a16:colId xmlns:a16="http://schemas.microsoft.com/office/drawing/2014/main" val="2539526516"/>
                    </a:ext>
                  </a:extLst>
                </a:gridCol>
                <a:gridCol w="696288">
                  <a:extLst>
                    <a:ext uri="{9D8B030D-6E8A-4147-A177-3AD203B41FA5}">
                      <a16:colId xmlns:a16="http://schemas.microsoft.com/office/drawing/2014/main" val="3041558662"/>
                    </a:ext>
                  </a:extLst>
                </a:gridCol>
              </a:tblGrid>
              <a:tr h="569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If you are planning to move out of Edinburgh, what is your main reason?</a:t>
                      </a:r>
                      <a:endParaRPr lang="en-GB" sz="14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Total</a:t>
                      </a:r>
                      <a:endParaRPr lang="en-GB" sz="14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884732"/>
                  </a:ext>
                </a:extLst>
              </a:tr>
              <a:tr h="3020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High housing costs in Edinburgh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22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0289951"/>
                  </a:ext>
                </a:extLst>
              </a:tr>
              <a:tr h="3020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Greater housing options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049462"/>
                  </a:ext>
                </a:extLst>
              </a:tr>
              <a:tr h="5580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Proximity to local facilities e.g. schools, healthcare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583449"/>
                  </a:ext>
                </a:extLst>
              </a:tr>
              <a:tr h="3020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More greenspace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446414"/>
                  </a:ext>
                </a:extLst>
              </a:tr>
              <a:tr h="2719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Proximity to family or friends</a:t>
                      </a:r>
                      <a:endParaRPr lang="en-GB" sz="1400" b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4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2693326"/>
                  </a:ext>
                </a:extLst>
              </a:tr>
              <a:tr h="3020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For work purposes/employment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378097"/>
                  </a:ext>
                </a:extLst>
              </a:tr>
              <a:tr h="3020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For study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2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1071593"/>
                  </a:ext>
                </a:extLst>
              </a:tr>
              <a:tr h="3020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Other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723865"/>
                  </a:ext>
                </a:extLst>
              </a:tr>
            </a:tbl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D7DB123-D5F8-65E9-589C-ED5FC0DA79AC}"/>
              </a:ext>
            </a:extLst>
          </p:cNvPr>
          <p:cNvCxnSpPr>
            <a:cxnSpLocks/>
          </p:cNvCxnSpPr>
          <p:nvPr/>
        </p:nvCxnSpPr>
        <p:spPr>
          <a:xfrm>
            <a:off x="3886200" y="322937"/>
            <a:ext cx="0" cy="654569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2590835-83BF-94B4-DA40-20D334C1F866}"/>
              </a:ext>
            </a:extLst>
          </p:cNvPr>
          <p:cNvSpPr txBox="1"/>
          <p:nvPr/>
        </p:nvSpPr>
        <p:spPr>
          <a:xfrm>
            <a:off x="4210493" y="3736899"/>
            <a:ext cx="7570378" cy="304698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>
                <a:solidFill>
                  <a:schemeClr val="accent1"/>
                </a:solidFill>
              </a:rPr>
              <a:t>Initial Observations on planned movement across tenure types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accent1"/>
                </a:solidFill>
              </a:rPr>
              <a:t>Intentions to move into owner occupation from the rented sector (both private rent and housing association) appear to be higher amongst respondents who plan to move</a:t>
            </a:r>
            <a:r>
              <a:rPr lang="en-GB" sz="1600" b="1" dirty="0">
                <a:solidFill>
                  <a:schemeClr val="accent1"/>
                </a:solidFill>
              </a:rPr>
              <a:t> </a:t>
            </a:r>
            <a:r>
              <a:rPr lang="en-GB" sz="1600" b="1" dirty="0" err="1">
                <a:solidFill>
                  <a:schemeClr val="accent1"/>
                </a:solidFill>
              </a:rPr>
              <a:t>outwith</a:t>
            </a:r>
            <a:r>
              <a:rPr lang="en-GB" sz="1600" b="1" dirty="0">
                <a:solidFill>
                  <a:schemeClr val="accent1"/>
                </a:solidFill>
              </a:rPr>
              <a:t> </a:t>
            </a:r>
            <a:r>
              <a:rPr lang="en-GB" sz="1600" dirty="0">
                <a:solidFill>
                  <a:schemeClr val="accent1"/>
                </a:solidFill>
              </a:rPr>
              <a:t>Edinburgh than those planning to move within Edinburgh (13 vs 6). Housing costs cited as a factor for several.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accent1"/>
                </a:solidFill>
              </a:rPr>
              <a:t>2 respondents plan to move from the PRS to mid-market rent (within Edinburgh).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accent1"/>
                </a:solidFill>
              </a:rPr>
              <a:t>3 (of 17) Council tenants plan to move (all to another social rent in Edinburgh).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accent1"/>
                </a:solidFill>
              </a:rPr>
              <a:t>11 (of 21) housing association tenants plan to move, to a range of tenures.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accent1"/>
                </a:solidFill>
              </a:rPr>
              <a:t>5 (of 8) respondents living with parents plan to move, to a range of tenures. </a:t>
            </a:r>
          </a:p>
        </p:txBody>
      </p:sp>
    </p:spTree>
    <p:extLst>
      <p:ext uri="{BB962C8B-B14F-4D97-AF65-F5344CB8AC3E}">
        <p14:creationId xmlns:p14="http://schemas.microsoft.com/office/powerpoint/2010/main" val="2487864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8451ACE-6173-4C7D-516B-EE1E18E1C6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0746934"/>
              </p:ext>
            </p:extLst>
          </p:nvPr>
        </p:nvGraphicFramePr>
        <p:xfrm>
          <a:off x="227427" y="765546"/>
          <a:ext cx="11737145" cy="5326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627F954-30F1-4BD4-4E3A-95991AAF44DC}"/>
              </a:ext>
            </a:extLst>
          </p:cNvPr>
          <p:cNvSpPr txBox="1"/>
          <p:nvPr/>
        </p:nvSpPr>
        <p:spPr>
          <a:xfrm>
            <a:off x="2528777" y="519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COST OF LIVING</a:t>
            </a:r>
          </a:p>
        </p:txBody>
      </p:sp>
    </p:spTree>
    <p:extLst>
      <p:ext uri="{BB962C8B-B14F-4D97-AF65-F5344CB8AC3E}">
        <p14:creationId xmlns:p14="http://schemas.microsoft.com/office/powerpoint/2010/main" val="3865988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2299</TotalTime>
  <Words>913</Words>
  <Application>Microsoft Office PowerPoint</Application>
  <PresentationFormat>Widescreen</PresentationFormat>
  <Paragraphs>164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Wingdings</vt:lpstr>
      <vt:lpstr>Office Theme</vt:lpstr>
      <vt:lpstr>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Robyn</dc:creator>
  <cp:lastModifiedBy>Cath O'Shea</cp:lastModifiedBy>
  <cp:revision>37</cp:revision>
  <dcterms:created xsi:type="dcterms:W3CDTF">2024-07-10T10:05:32Z</dcterms:created>
  <dcterms:modified xsi:type="dcterms:W3CDTF">2024-08-15T09:02:13Z</dcterms:modified>
</cp:coreProperties>
</file>