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82" r:id="rId5"/>
    <p:sldId id="281" r:id="rId6"/>
    <p:sldId id="277" r:id="rId7"/>
    <p:sldId id="278" r:id="rId8"/>
    <p:sldId id="279" r:id="rId9"/>
    <p:sldId id="271" r:id="rId10"/>
    <p:sldId id="264" r:id="rId11"/>
    <p:sldId id="276" r:id="rId12"/>
    <p:sldId id="273" r:id="rId13"/>
    <p:sldId id="28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0DDE3-4615-4FF3-8747-3EBC7AD8AE6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7156769-F0EF-4F1E-848A-D2B5198D21B3}">
      <dgm:prSet custT="1"/>
      <dgm:spPr/>
      <dgm:t>
        <a:bodyPr/>
        <a:lstStyle/>
        <a:p>
          <a:r>
            <a:rPr lang="en-GB" sz="2000" dirty="0"/>
            <a:t>Welcome and Introduction from Irene Mosota,  ESCLR Implementation Group Chair</a:t>
          </a:r>
          <a:endParaRPr lang="en-US" sz="2000" dirty="0"/>
        </a:p>
      </dgm:t>
    </dgm:pt>
    <dgm:pt modelId="{9D262F17-BC8F-4F7D-8DCA-E2CCC7826767}" type="parTrans" cxnId="{34A627B1-C66E-4B1B-A127-28B741D12240}">
      <dgm:prSet/>
      <dgm:spPr/>
      <dgm:t>
        <a:bodyPr/>
        <a:lstStyle/>
        <a:p>
          <a:endParaRPr lang="en-US"/>
        </a:p>
      </dgm:t>
    </dgm:pt>
    <dgm:pt modelId="{210714C2-9907-438F-9237-43E59B9468E1}" type="sibTrans" cxnId="{34A627B1-C66E-4B1B-A127-28B741D12240}">
      <dgm:prSet/>
      <dgm:spPr/>
      <dgm:t>
        <a:bodyPr/>
        <a:lstStyle/>
        <a:p>
          <a:endParaRPr lang="en-US"/>
        </a:p>
      </dgm:t>
    </dgm:pt>
    <dgm:pt modelId="{8C6ADDBC-3FD7-45C8-821C-F1FC5159E0E0}">
      <dgm:prSet custT="1"/>
      <dgm:spPr/>
      <dgm:t>
        <a:bodyPr/>
        <a:lstStyle/>
        <a:p>
          <a:r>
            <a:rPr lang="en-GB" sz="2000" dirty="0"/>
            <a:t>Background Information – Black Lives Matter and the Independent Edinburgh Slavery and Colonialism Legacy Review (2020-2022)</a:t>
          </a:r>
        </a:p>
        <a:p>
          <a:endParaRPr lang="en-GB" sz="2000" dirty="0"/>
        </a:p>
        <a:p>
          <a:endParaRPr lang="en-US" sz="2000" dirty="0"/>
        </a:p>
      </dgm:t>
    </dgm:pt>
    <dgm:pt modelId="{12C5D15C-656D-4EF3-BCFC-D15120D81A9E}" type="parTrans" cxnId="{11F14D44-4D77-47DA-B1E6-105D68FCABFD}">
      <dgm:prSet/>
      <dgm:spPr/>
      <dgm:t>
        <a:bodyPr/>
        <a:lstStyle/>
        <a:p>
          <a:endParaRPr lang="en-US"/>
        </a:p>
      </dgm:t>
    </dgm:pt>
    <dgm:pt modelId="{6C8ABFF5-1C0D-4796-9193-EE8169149571}" type="sibTrans" cxnId="{11F14D44-4D77-47DA-B1E6-105D68FCABFD}">
      <dgm:prSet/>
      <dgm:spPr/>
      <dgm:t>
        <a:bodyPr/>
        <a:lstStyle/>
        <a:p>
          <a:endParaRPr lang="en-US"/>
        </a:p>
      </dgm:t>
    </dgm:pt>
    <dgm:pt modelId="{EE9D42EE-FD4B-4529-ABAF-6A2AE31BB242}">
      <dgm:prSet custT="1"/>
      <dgm:spPr/>
      <dgm:t>
        <a:bodyPr/>
        <a:lstStyle/>
        <a:p>
          <a:r>
            <a:rPr lang="en-US" sz="2000" dirty="0"/>
            <a:t>Relevent Documents</a:t>
          </a:r>
        </a:p>
      </dgm:t>
    </dgm:pt>
    <dgm:pt modelId="{7DCEF911-E24B-4BAC-9A55-8ACD77388EF7}" type="parTrans" cxnId="{13CFB895-E69B-4A4A-8306-C45E99834EEF}">
      <dgm:prSet/>
      <dgm:spPr/>
      <dgm:t>
        <a:bodyPr/>
        <a:lstStyle/>
        <a:p>
          <a:endParaRPr lang="en-US"/>
        </a:p>
      </dgm:t>
    </dgm:pt>
    <dgm:pt modelId="{B2EB817A-ABF7-4272-92D2-FB24BD8D1CFC}" type="sibTrans" cxnId="{13CFB895-E69B-4A4A-8306-C45E99834EEF}">
      <dgm:prSet/>
      <dgm:spPr/>
      <dgm:t>
        <a:bodyPr/>
        <a:lstStyle/>
        <a:p>
          <a:endParaRPr lang="en-US"/>
        </a:p>
      </dgm:t>
    </dgm:pt>
    <dgm:pt modelId="{E4DFB089-BC16-4758-9E76-D5E6C4FDB7E3}">
      <dgm:prSet custT="1"/>
      <dgm:spPr/>
      <dgm:t>
        <a:bodyPr/>
        <a:lstStyle/>
        <a:p>
          <a:r>
            <a:rPr lang="en-GB" sz="2000" dirty="0"/>
            <a:t>Getting Involved - the ESCLR Implementation Group and Supporters Network </a:t>
          </a:r>
          <a:endParaRPr lang="en-US" sz="2000" dirty="0"/>
        </a:p>
      </dgm:t>
    </dgm:pt>
    <dgm:pt modelId="{69A4BA5E-F399-4D8D-B4A5-F0D13004193C}" type="parTrans" cxnId="{6F4F6CA0-B1A5-4552-BE93-08B09AB75B0A}">
      <dgm:prSet/>
      <dgm:spPr/>
      <dgm:t>
        <a:bodyPr/>
        <a:lstStyle/>
        <a:p>
          <a:endParaRPr lang="en-US"/>
        </a:p>
      </dgm:t>
    </dgm:pt>
    <dgm:pt modelId="{2775723B-FFD2-4DA7-8543-82189E93AB90}" type="sibTrans" cxnId="{6F4F6CA0-B1A5-4552-BE93-08B09AB75B0A}">
      <dgm:prSet/>
      <dgm:spPr/>
      <dgm:t>
        <a:bodyPr/>
        <a:lstStyle/>
        <a:p>
          <a:endParaRPr lang="en-US"/>
        </a:p>
      </dgm:t>
    </dgm:pt>
    <dgm:pt modelId="{064554AA-0CA4-46FD-87C2-0A90F504BDF6}">
      <dgm:prSet custT="1"/>
      <dgm:spPr/>
      <dgm:t>
        <a:bodyPr/>
        <a:lstStyle/>
        <a:p>
          <a:r>
            <a:rPr lang="en-GB" sz="2000" dirty="0"/>
            <a:t>Recruitment Information</a:t>
          </a:r>
          <a:endParaRPr lang="en-US" sz="2000" dirty="0"/>
        </a:p>
      </dgm:t>
    </dgm:pt>
    <dgm:pt modelId="{0B819490-6436-4DDC-9751-8BDD80487ACB}" type="parTrans" cxnId="{D5E3B800-438A-4B3B-997C-E463AAEE6F36}">
      <dgm:prSet/>
      <dgm:spPr/>
      <dgm:t>
        <a:bodyPr/>
        <a:lstStyle/>
        <a:p>
          <a:endParaRPr lang="en-US"/>
        </a:p>
      </dgm:t>
    </dgm:pt>
    <dgm:pt modelId="{E3700B42-82A5-4FB3-A442-C14AEA3A5DE8}" type="sibTrans" cxnId="{D5E3B800-438A-4B3B-997C-E463AAEE6F36}">
      <dgm:prSet/>
      <dgm:spPr/>
      <dgm:t>
        <a:bodyPr/>
        <a:lstStyle/>
        <a:p>
          <a:endParaRPr lang="en-US"/>
        </a:p>
      </dgm:t>
    </dgm:pt>
    <dgm:pt modelId="{516B6413-8B04-4145-8A90-80F7E1F9763C}">
      <dgm:prSet custT="1"/>
      <dgm:spPr/>
      <dgm:t>
        <a:bodyPr/>
        <a:lstStyle/>
        <a:p>
          <a:r>
            <a:rPr lang="en-US" sz="2000" dirty="0"/>
            <a:t>Getting In Touch</a:t>
          </a:r>
        </a:p>
      </dgm:t>
    </dgm:pt>
    <dgm:pt modelId="{5CBBE799-5554-4FDB-816A-6D05FFE05428}" type="parTrans" cxnId="{4C461B46-EB22-4672-AB37-F704477AB000}">
      <dgm:prSet/>
      <dgm:spPr/>
      <dgm:t>
        <a:bodyPr/>
        <a:lstStyle/>
        <a:p>
          <a:endParaRPr lang="en-GB"/>
        </a:p>
      </dgm:t>
    </dgm:pt>
    <dgm:pt modelId="{FDCE9860-9541-4EAE-A18F-02AE3ECDA159}" type="sibTrans" cxnId="{4C461B46-EB22-4672-AB37-F704477AB000}">
      <dgm:prSet/>
      <dgm:spPr/>
      <dgm:t>
        <a:bodyPr/>
        <a:lstStyle/>
        <a:p>
          <a:endParaRPr lang="en-GB"/>
        </a:p>
      </dgm:t>
    </dgm:pt>
    <dgm:pt modelId="{E5B6087F-DBBB-41C3-8643-82FED89A5DD0}" type="pres">
      <dgm:prSet presAssocID="{B060DDE3-4615-4FF3-8747-3EBC7AD8AE64}" presName="vert0" presStyleCnt="0">
        <dgm:presLayoutVars>
          <dgm:dir/>
          <dgm:animOne val="branch"/>
          <dgm:animLvl val="lvl"/>
        </dgm:presLayoutVars>
      </dgm:prSet>
      <dgm:spPr/>
    </dgm:pt>
    <dgm:pt modelId="{690F06C0-3187-4A11-9FC3-50FDF2CDD37F}" type="pres">
      <dgm:prSet presAssocID="{37156769-F0EF-4F1E-848A-D2B5198D21B3}" presName="thickLine" presStyleLbl="alignNode1" presStyleIdx="0" presStyleCnt="6"/>
      <dgm:spPr/>
    </dgm:pt>
    <dgm:pt modelId="{EC1AFED6-6F2B-46B5-85BB-DAEAE0AC90C4}" type="pres">
      <dgm:prSet presAssocID="{37156769-F0EF-4F1E-848A-D2B5198D21B3}" presName="horz1" presStyleCnt="0"/>
      <dgm:spPr/>
    </dgm:pt>
    <dgm:pt modelId="{2C4FB846-5371-4956-8C5D-84B6192518EB}" type="pres">
      <dgm:prSet presAssocID="{37156769-F0EF-4F1E-848A-D2B5198D21B3}" presName="tx1" presStyleLbl="revTx" presStyleIdx="0" presStyleCnt="6"/>
      <dgm:spPr/>
    </dgm:pt>
    <dgm:pt modelId="{F27980AB-A206-496F-B904-078DCDB1EDD1}" type="pres">
      <dgm:prSet presAssocID="{37156769-F0EF-4F1E-848A-D2B5198D21B3}" presName="vert1" presStyleCnt="0"/>
      <dgm:spPr/>
    </dgm:pt>
    <dgm:pt modelId="{20B5E1DB-B0DF-4252-B0A0-911AE8390224}" type="pres">
      <dgm:prSet presAssocID="{8C6ADDBC-3FD7-45C8-821C-F1FC5159E0E0}" presName="thickLine" presStyleLbl="alignNode1" presStyleIdx="1" presStyleCnt="6"/>
      <dgm:spPr/>
    </dgm:pt>
    <dgm:pt modelId="{F68152C5-C4DF-4988-9E00-9023BCB04EB3}" type="pres">
      <dgm:prSet presAssocID="{8C6ADDBC-3FD7-45C8-821C-F1FC5159E0E0}" presName="horz1" presStyleCnt="0"/>
      <dgm:spPr/>
    </dgm:pt>
    <dgm:pt modelId="{0595EAAD-1718-4E4F-BAC7-B52517014C87}" type="pres">
      <dgm:prSet presAssocID="{8C6ADDBC-3FD7-45C8-821C-F1FC5159E0E0}" presName="tx1" presStyleLbl="revTx" presStyleIdx="1" presStyleCnt="6" custScaleY="132334"/>
      <dgm:spPr/>
    </dgm:pt>
    <dgm:pt modelId="{F6F4BA8A-CDDA-4056-805D-D4CD526EDEA2}" type="pres">
      <dgm:prSet presAssocID="{8C6ADDBC-3FD7-45C8-821C-F1FC5159E0E0}" presName="vert1" presStyleCnt="0"/>
      <dgm:spPr/>
    </dgm:pt>
    <dgm:pt modelId="{BC35F1A2-B7D1-4F20-9BE2-F889BADF1031}" type="pres">
      <dgm:prSet presAssocID="{EE9D42EE-FD4B-4529-ABAF-6A2AE31BB242}" presName="thickLine" presStyleLbl="alignNode1" presStyleIdx="2" presStyleCnt="6"/>
      <dgm:spPr/>
    </dgm:pt>
    <dgm:pt modelId="{232A915D-0982-4603-9DAC-51495C363FEF}" type="pres">
      <dgm:prSet presAssocID="{EE9D42EE-FD4B-4529-ABAF-6A2AE31BB242}" presName="horz1" presStyleCnt="0"/>
      <dgm:spPr/>
    </dgm:pt>
    <dgm:pt modelId="{02085823-1CB4-4D34-B32A-5BFF5B9B4852}" type="pres">
      <dgm:prSet presAssocID="{EE9D42EE-FD4B-4529-ABAF-6A2AE31BB242}" presName="tx1" presStyleLbl="revTx" presStyleIdx="2" presStyleCnt="6"/>
      <dgm:spPr/>
    </dgm:pt>
    <dgm:pt modelId="{13940270-AE40-401D-AE40-A662846B4B7F}" type="pres">
      <dgm:prSet presAssocID="{EE9D42EE-FD4B-4529-ABAF-6A2AE31BB242}" presName="vert1" presStyleCnt="0"/>
      <dgm:spPr/>
    </dgm:pt>
    <dgm:pt modelId="{3676C01D-8A02-42C9-AA43-87D8058F23C3}" type="pres">
      <dgm:prSet presAssocID="{E4DFB089-BC16-4758-9E76-D5E6C4FDB7E3}" presName="thickLine" presStyleLbl="alignNode1" presStyleIdx="3" presStyleCnt="6"/>
      <dgm:spPr/>
    </dgm:pt>
    <dgm:pt modelId="{0C7F2C36-96C5-45B7-A1EC-35BD2C31E4CB}" type="pres">
      <dgm:prSet presAssocID="{E4DFB089-BC16-4758-9E76-D5E6C4FDB7E3}" presName="horz1" presStyleCnt="0"/>
      <dgm:spPr/>
    </dgm:pt>
    <dgm:pt modelId="{95016160-E50B-4369-B502-25702FAAD25B}" type="pres">
      <dgm:prSet presAssocID="{E4DFB089-BC16-4758-9E76-D5E6C4FDB7E3}" presName="tx1" presStyleLbl="revTx" presStyleIdx="3" presStyleCnt="6"/>
      <dgm:spPr/>
    </dgm:pt>
    <dgm:pt modelId="{B5CE379E-EBBF-4F80-B54A-DB6A0FAB405D}" type="pres">
      <dgm:prSet presAssocID="{E4DFB089-BC16-4758-9E76-D5E6C4FDB7E3}" presName="vert1" presStyleCnt="0"/>
      <dgm:spPr/>
    </dgm:pt>
    <dgm:pt modelId="{59F866E7-E48D-4B5A-A72D-D490E5859956}" type="pres">
      <dgm:prSet presAssocID="{064554AA-0CA4-46FD-87C2-0A90F504BDF6}" presName="thickLine" presStyleLbl="alignNode1" presStyleIdx="4" presStyleCnt="6"/>
      <dgm:spPr/>
    </dgm:pt>
    <dgm:pt modelId="{D5D5EAC6-A36C-4E72-9A96-4E95B63356FA}" type="pres">
      <dgm:prSet presAssocID="{064554AA-0CA4-46FD-87C2-0A90F504BDF6}" presName="horz1" presStyleCnt="0"/>
      <dgm:spPr/>
    </dgm:pt>
    <dgm:pt modelId="{BD40C792-6CF9-41AF-A5DC-860A65148D33}" type="pres">
      <dgm:prSet presAssocID="{064554AA-0CA4-46FD-87C2-0A90F504BDF6}" presName="tx1" presStyleLbl="revTx" presStyleIdx="4" presStyleCnt="6"/>
      <dgm:spPr/>
    </dgm:pt>
    <dgm:pt modelId="{574F2546-064F-4243-A7BF-4D643E9692FD}" type="pres">
      <dgm:prSet presAssocID="{064554AA-0CA4-46FD-87C2-0A90F504BDF6}" presName="vert1" presStyleCnt="0"/>
      <dgm:spPr/>
    </dgm:pt>
    <dgm:pt modelId="{8414E653-2A20-42D2-B600-46D4B759C0BE}" type="pres">
      <dgm:prSet presAssocID="{516B6413-8B04-4145-8A90-80F7E1F9763C}" presName="thickLine" presStyleLbl="alignNode1" presStyleIdx="5" presStyleCnt="6"/>
      <dgm:spPr/>
    </dgm:pt>
    <dgm:pt modelId="{1010DED9-BC67-481C-8EEE-E686B0B7CDF5}" type="pres">
      <dgm:prSet presAssocID="{516B6413-8B04-4145-8A90-80F7E1F9763C}" presName="horz1" presStyleCnt="0"/>
      <dgm:spPr/>
    </dgm:pt>
    <dgm:pt modelId="{84BF5285-538A-4BC3-8867-DFB5DC966F87}" type="pres">
      <dgm:prSet presAssocID="{516B6413-8B04-4145-8A90-80F7E1F9763C}" presName="tx1" presStyleLbl="revTx" presStyleIdx="5" presStyleCnt="6"/>
      <dgm:spPr/>
    </dgm:pt>
    <dgm:pt modelId="{DA16BB44-9F8C-4538-9507-BAE31CA28D86}" type="pres">
      <dgm:prSet presAssocID="{516B6413-8B04-4145-8A90-80F7E1F9763C}" presName="vert1" presStyleCnt="0"/>
      <dgm:spPr/>
    </dgm:pt>
  </dgm:ptLst>
  <dgm:cxnLst>
    <dgm:cxn modelId="{D5E3B800-438A-4B3B-997C-E463AAEE6F36}" srcId="{B060DDE3-4615-4FF3-8747-3EBC7AD8AE64}" destId="{064554AA-0CA4-46FD-87C2-0A90F504BDF6}" srcOrd="4" destOrd="0" parTransId="{0B819490-6436-4DDC-9751-8BDD80487ACB}" sibTransId="{E3700B42-82A5-4FB3-A442-C14AEA3A5DE8}"/>
    <dgm:cxn modelId="{99BFEE0B-2B81-47C6-B410-F2DFBA61BA2D}" type="presOf" srcId="{E4DFB089-BC16-4758-9E76-D5E6C4FDB7E3}" destId="{95016160-E50B-4369-B502-25702FAAD25B}" srcOrd="0" destOrd="0" presId="urn:microsoft.com/office/officeart/2008/layout/LinedList"/>
    <dgm:cxn modelId="{6E39ED21-17FE-4A27-A706-3BAD56D9158A}" type="presOf" srcId="{064554AA-0CA4-46FD-87C2-0A90F504BDF6}" destId="{BD40C792-6CF9-41AF-A5DC-860A65148D33}" srcOrd="0" destOrd="0" presId="urn:microsoft.com/office/officeart/2008/layout/LinedList"/>
    <dgm:cxn modelId="{11F14D44-4D77-47DA-B1E6-105D68FCABFD}" srcId="{B060DDE3-4615-4FF3-8747-3EBC7AD8AE64}" destId="{8C6ADDBC-3FD7-45C8-821C-F1FC5159E0E0}" srcOrd="1" destOrd="0" parTransId="{12C5D15C-656D-4EF3-BCFC-D15120D81A9E}" sibTransId="{6C8ABFF5-1C0D-4796-9193-EE8169149571}"/>
    <dgm:cxn modelId="{4C461B46-EB22-4672-AB37-F704477AB000}" srcId="{B060DDE3-4615-4FF3-8747-3EBC7AD8AE64}" destId="{516B6413-8B04-4145-8A90-80F7E1F9763C}" srcOrd="5" destOrd="0" parTransId="{5CBBE799-5554-4FDB-816A-6D05FFE05428}" sibTransId="{FDCE9860-9541-4EAE-A18F-02AE3ECDA159}"/>
    <dgm:cxn modelId="{61100F4D-F55B-4F2C-AC7D-CC57C3458025}" type="presOf" srcId="{516B6413-8B04-4145-8A90-80F7E1F9763C}" destId="{84BF5285-538A-4BC3-8867-DFB5DC966F87}" srcOrd="0" destOrd="0" presId="urn:microsoft.com/office/officeart/2008/layout/LinedList"/>
    <dgm:cxn modelId="{2427FF93-89E5-4FF5-B3D6-7DEB24438064}" type="presOf" srcId="{EE9D42EE-FD4B-4529-ABAF-6A2AE31BB242}" destId="{02085823-1CB4-4D34-B32A-5BFF5B9B4852}" srcOrd="0" destOrd="0" presId="urn:microsoft.com/office/officeart/2008/layout/LinedList"/>
    <dgm:cxn modelId="{98A01195-62BF-4DDE-AEB7-11D2888122D8}" type="presOf" srcId="{8C6ADDBC-3FD7-45C8-821C-F1FC5159E0E0}" destId="{0595EAAD-1718-4E4F-BAC7-B52517014C87}" srcOrd="0" destOrd="0" presId="urn:microsoft.com/office/officeart/2008/layout/LinedList"/>
    <dgm:cxn modelId="{13CFB895-E69B-4A4A-8306-C45E99834EEF}" srcId="{B060DDE3-4615-4FF3-8747-3EBC7AD8AE64}" destId="{EE9D42EE-FD4B-4529-ABAF-6A2AE31BB242}" srcOrd="2" destOrd="0" parTransId="{7DCEF911-E24B-4BAC-9A55-8ACD77388EF7}" sibTransId="{B2EB817A-ABF7-4272-92D2-FB24BD8D1CFC}"/>
    <dgm:cxn modelId="{6F4F6CA0-B1A5-4552-BE93-08B09AB75B0A}" srcId="{B060DDE3-4615-4FF3-8747-3EBC7AD8AE64}" destId="{E4DFB089-BC16-4758-9E76-D5E6C4FDB7E3}" srcOrd="3" destOrd="0" parTransId="{69A4BA5E-F399-4D8D-B4A5-F0D13004193C}" sibTransId="{2775723B-FFD2-4DA7-8543-82189E93AB90}"/>
    <dgm:cxn modelId="{34A627B1-C66E-4B1B-A127-28B741D12240}" srcId="{B060DDE3-4615-4FF3-8747-3EBC7AD8AE64}" destId="{37156769-F0EF-4F1E-848A-D2B5198D21B3}" srcOrd="0" destOrd="0" parTransId="{9D262F17-BC8F-4F7D-8DCA-E2CCC7826767}" sibTransId="{210714C2-9907-438F-9237-43E59B9468E1}"/>
    <dgm:cxn modelId="{AA05F3F2-54F6-4F61-A18E-3C8577193E4D}" type="presOf" srcId="{37156769-F0EF-4F1E-848A-D2B5198D21B3}" destId="{2C4FB846-5371-4956-8C5D-84B6192518EB}" srcOrd="0" destOrd="0" presId="urn:microsoft.com/office/officeart/2008/layout/LinedList"/>
    <dgm:cxn modelId="{DEDAFDFE-8365-4371-A388-1F1DEE8A615B}" type="presOf" srcId="{B060DDE3-4615-4FF3-8747-3EBC7AD8AE64}" destId="{E5B6087F-DBBB-41C3-8643-82FED89A5DD0}" srcOrd="0" destOrd="0" presId="urn:microsoft.com/office/officeart/2008/layout/LinedList"/>
    <dgm:cxn modelId="{5595537F-BA91-4037-B4A9-79448900BDA8}" type="presParOf" srcId="{E5B6087F-DBBB-41C3-8643-82FED89A5DD0}" destId="{690F06C0-3187-4A11-9FC3-50FDF2CDD37F}" srcOrd="0" destOrd="0" presId="urn:microsoft.com/office/officeart/2008/layout/LinedList"/>
    <dgm:cxn modelId="{EAC121CC-A596-4FAD-802A-2EA50231274A}" type="presParOf" srcId="{E5B6087F-DBBB-41C3-8643-82FED89A5DD0}" destId="{EC1AFED6-6F2B-46B5-85BB-DAEAE0AC90C4}" srcOrd="1" destOrd="0" presId="urn:microsoft.com/office/officeart/2008/layout/LinedList"/>
    <dgm:cxn modelId="{83F883D3-9CC3-4815-BA88-5F6D08331C85}" type="presParOf" srcId="{EC1AFED6-6F2B-46B5-85BB-DAEAE0AC90C4}" destId="{2C4FB846-5371-4956-8C5D-84B6192518EB}" srcOrd="0" destOrd="0" presId="urn:microsoft.com/office/officeart/2008/layout/LinedList"/>
    <dgm:cxn modelId="{F19A714D-72C5-4E76-8177-72FFFCB027BD}" type="presParOf" srcId="{EC1AFED6-6F2B-46B5-85BB-DAEAE0AC90C4}" destId="{F27980AB-A206-496F-B904-078DCDB1EDD1}" srcOrd="1" destOrd="0" presId="urn:microsoft.com/office/officeart/2008/layout/LinedList"/>
    <dgm:cxn modelId="{B9BEAF7D-2616-4351-95CD-BE839F642511}" type="presParOf" srcId="{E5B6087F-DBBB-41C3-8643-82FED89A5DD0}" destId="{20B5E1DB-B0DF-4252-B0A0-911AE8390224}" srcOrd="2" destOrd="0" presId="urn:microsoft.com/office/officeart/2008/layout/LinedList"/>
    <dgm:cxn modelId="{C10B96C7-271C-401B-9AD6-352C4BDC2853}" type="presParOf" srcId="{E5B6087F-DBBB-41C3-8643-82FED89A5DD0}" destId="{F68152C5-C4DF-4988-9E00-9023BCB04EB3}" srcOrd="3" destOrd="0" presId="urn:microsoft.com/office/officeart/2008/layout/LinedList"/>
    <dgm:cxn modelId="{E452F8D5-058B-4498-99B8-91C179C9E1B3}" type="presParOf" srcId="{F68152C5-C4DF-4988-9E00-9023BCB04EB3}" destId="{0595EAAD-1718-4E4F-BAC7-B52517014C87}" srcOrd="0" destOrd="0" presId="urn:microsoft.com/office/officeart/2008/layout/LinedList"/>
    <dgm:cxn modelId="{6F0F9FB2-63FB-4388-BDA0-D608A2FF649A}" type="presParOf" srcId="{F68152C5-C4DF-4988-9E00-9023BCB04EB3}" destId="{F6F4BA8A-CDDA-4056-805D-D4CD526EDEA2}" srcOrd="1" destOrd="0" presId="urn:microsoft.com/office/officeart/2008/layout/LinedList"/>
    <dgm:cxn modelId="{2EC3F966-2362-4F37-AAF0-71E43CBBF8FF}" type="presParOf" srcId="{E5B6087F-DBBB-41C3-8643-82FED89A5DD0}" destId="{BC35F1A2-B7D1-4F20-9BE2-F889BADF1031}" srcOrd="4" destOrd="0" presId="urn:microsoft.com/office/officeart/2008/layout/LinedList"/>
    <dgm:cxn modelId="{F9A6AFA0-4AA6-4387-B820-8CF99BA8A256}" type="presParOf" srcId="{E5B6087F-DBBB-41C3-8643-82FED89A5DD0}" destId="{232A915D-0982-4603-9DAC-51495C363FEF}" srcOrd="5" destOrd="0" presId="urn:microsoft.com/office/officeart/2008/layout/LinedList"/>
    <dgm:cxn modelId="{CAEFC266-4776-4D16-AE7B-324344E15E2E}" type="presParOf" srcId="{232A915D-0982-4603-9DAC-51495C363FEF}" destId="{02085823-1CB4-4D34-B32A-5BFF5B9B4852}" srcOrd="0" destOrd="0" presId="urn:microsoft.com/office/officeart/2008/layout/LinedList"/>
    <dgm:cxn modelId="{D144733F-FBBE-4029-8BFF-2229151CE0E2}" type="presParOf" srcId="{232A915D-0982-4603-9DAC-51495C363FEF}" destId="{13940270-AE40-401D-AE40-A662846B4B7F}" srcOrd="1" destOrd="0" presId="urn:microsoft.com/office/officeart/2008/layout/LinedList"/>
    <dgm:cxn modelId="{F9CFB090-2CA4-4ED7-803D-FC4F82036604}" type="presParOf" srcId="{E5B6087F-DBBB-41C3-8643-82FED89A5DD0}" destId="{3676C01D-8A02-42C9-AA43-87D8058F23C3}" srcOrd="6" destOrd="0" presId="urn:microsoft.com/office/officeart/2008/layout/LinedList"/>
    <dgm:cxn modelId="{07AEAF24-756C-41D6-BA12-2DFBF3498831}" type="presParOf" srcId="{E5B6087F-DBBB-41C3-8643-82FED89A5DD0}" destId="{0C7F2C36-96C5-45B7-A1EC-35BD2C31E4CB}" srcOrd="7" destOrd="0" presId="urn:microsoft.com/office/officeart/2008/layout/LinedList"/>
    <dgm:cxn modelId="{201C347E-6900-4419-807A-DC11A4DF2E08}" type="presParOf" srcId="{0C7F2C36-96C5-45B7-A1EC-35BD2C31E4CB}" destId="{95016160-E50B-4369-B502-25702FAAD25B}" srcOrd="0" destOrd="0" presId="urn:microsoft.com/office/officeart/2008/layout/LinedList"/>
    <dgm:cxn modelId="{BFBB7D1C-3B64-47D3-8396-C3C417B856E3}" type="presParOf" srcId="{0C7F2C36-96C5-45B7-A1EC-35BD2C31E4CB}" destId="{B5CE379E-EBBF-4F80-B54A-DB6A0FAB405D}" srcOrd="1" destOrd="0" presId="urn:microsoft.com/office/officeart/2008/layout/LinedList"/>
    <dgm:cxn modelId="{714AE946-E8C7-4F9D-9218-5CF5DDC9AE76}" type="presParOf" srcId="{E5B6087F-DBBB-41C3-8643-82FED89A5DD0}" destId="{59F866E7-E48D-4B5A-A72D-D490E5859956}" srcOrd="8" destOrd="0" presId="urn:microsoft.com/office/officeart/2008/layout/LinedList"/>
    <dgm:cxn modelId="{E3F2125B-9B40-4F35-991B-DC643815A435}" type="presParOf" srcId="{E5B6087F-DBBB-41C3-8643-82FED89A5DD0}" destId="{D5D5EAC6-A36C-4E72-9A96-4E95B63356FA}" srcOrd="9" destOrd="0" presId="urn:microsoft.com/office/officeart/2008/layout/LinedList"/>
    <dgm:cxn modelId="{EBEC44C3-4FD0-4BC7-AC82-6D055DCDBBD3}" type="presParOf" srcId="{D5D5EAC6-A36C-4E72-9A96-4E95B63356FA}" destId="{BD40C792-6CF9-41AF-A5DC-860A65148D33}" srcOrd="0" destOrd="0" presId="urn:microsoft.com/office/officeart/2008/layout/LinedList"/>
    <dgm:cxn modelId="{52B3872A-B69A-4378-B45C-7C5DF14438C3}" type="presParOf" srcId="{D5D5EAC6-A36C-4E72-9A96-4E95B63356FA}" destId="{574F2546-064F-4243-A7BF-4D643E9692FD}" srcOrd="1" destOrd="0" presId="urn:microsoft.com/office/officeart/2008/layout/LinedList"/>
    <dgm:cxn modelId="{D3741769-41FC-4C6B-83BA-D8F80E48D2CD}" type="presParOf" srcId="{E5B6087F-DBBB-41C3-8643-82FED89A5DD0}" destId="{8414E653-2A20-42D2-B600-46D4B759C0BE}" srcOrd="10" destOrd="0" presId="urn:microsoft.com/office/officeart/2008/layout/LinedList"/>
    <dgm:cxn modelId="{0619B294-7243-40F2-8376-2B0DAB33B627}" type="presParOf" srcId="{E5B6087F-DBBB-41C3-8643-82FED89A5DD0}" destId="{1010DED9-BC67-481C-8EEE-E686B0B7CDF5}" srcOrd="11" destOrd="0" presId="urn:microsoft.com/office/officeart/2008/layout/LinedList"/>
    <dgm:cxn modelId="{6713BE06-B701-4CD7-BFD9-7AEB7792EF81}" type="presParOf" srcId="{1010DED9-BC67-481C-8EEE-E686B0B7CDF5}" destId="{84BF5285-538A-4BC3-8867-DFB5DC966F87}" srcOrd="0" destOrd="0" presId="urn:microsoft.com/office/officeart/2008/layout/LinedList"/>
    <dgm:cxn modelId="{BCCF7600-8866-41FC-ADB3-C680C090C698}" type="presParOf" srcId="{1010DED9-BC67-481C-8EEE-E686B0B7CDF5}" destId="{DA16BB44-9F8C-4538-9507-BAE31CA28D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F06C0-3187-4A11-9FC3-50FDF2CDD37F}">
      <dsp:nvSpPr>
        <dsp:cNvPr id="0" name=""/>
        <dsp:cNvSpPr/>
      </dsp:nvSpPr>
      <dsp:spPr>
        <a:xfrm>
          <a:off x="0" y="2553"/>
          <a:ext cx="51154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FB846-5371-4956-8C5D-84B6192518EB}">
      <dsp:nvSpPr>
        <dsp:cNvPr id="0" name=""/>
        <dsp:cNvSpPr/>
      </dsp:nvSpPr>
      <dsp:spPr>
        <a:xfrm>
          <a:off x="0" y="2553"/>
          <a:ext cx="5115491" cy="68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Welcome and Introduction from Irene Mosota,  ESCLR Implementation Group Chair</a:t>
          </a:r>
          <a:endParaRPr lang="en-US" sz="2000" kern="1200" dirty="0"/>
        </a:p>
      </dsp:txBody>
      <dsp:txXfrm>
        <a:off x="0" y="2553"/>
        <a:ext cx="5115491" cy="688567"/>
      </dsp:txXfrm>
    </dsp:sp>
    <dsp:sp modelId="{20B5E1DB-B0DF-4252-B0A0-911AE8390224}">
      <dsp:nvSpPr>
        <dsp:cNvPr id="0" name=""/>
        <dsp:cNvSpPr/>
      </dsp:nvSpPr>
      <dsp:spPr>
        <a:xfrm>
          <a:off x="0" y="691120"/>
          <a:ext cx="511549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5EAAD-1718-4E4F-BAC7-B52517014C87}">
      <dsp:nvSpPr>
        <dsp:cNvPr id="0" name=""/>
        <dsp:cNvSpPr/>
      </dsp:nvSpPr>
      <dsp:spPr>
        <a:xfrm>
          <a:off x="0" y="691120"/>
          <a:ext cx="5110495" cy="911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Background Information – Black Lives Matter and the Independent Edinburgh Slavery and Colonialism Legacy Review (2020-2022)</a:t>
          </a:r>
        </a:p>
        <a:p>
          <a:pPr marL="0" lvl="0" indent="0" algn="l" defTabSz="889000">
            <a:lnSpc>
              <a:spcPct val="90000"/>
            </a:lnSpc>
            <a:spcBef>
              <a:spcPct val="0"/>
            </a:spcBef>
            <a:spcAft>
              <a:spcPct val="35000"/>
            </a:spcAft>
            <a:buNone/>
          </a:pPr>
          <a:endParaRPr lang="en-GB" sz="2000" kern="1200" dirty="0"/>
        </a:p>
        <a:p>
          <a:pPr marL="0" lvl="0" indent="0" algn="l" defTabSz="889000">
            <a:lnSpc>
              <a:spcPct val="90000"/>
            </a:lnSpc>
            <a:spcBef>
              <a:spcPct val="0"/>
            </a:spcBef>
            <a:spcAft>
              <a:spcPct val="35000"/>
            </a:spcAft>
            <a:buNone/>
          </a:pPr>
          <a:endParaRPr lang="en-US" sz="2000" kern="1200" dirty="0"/>
        </a:p>
      </dsp:txBody>
      <dsp:txXfrm>
        <a:off x="0" y="691120"/>
        <a:ext cx="5110495" cy="911208"/>
      </dsp:txXfrm>
    </dsp:sp>
    <dsp:sp modelId="{BC35F1A2-B7D1-4F20-9BE2-F889BADF1031}">
      <dsp:nvSpPr>
        <dsp:cNvPr id="0" name=""/>
        <dsp:cNvSpPr/>
      </dsp:nvSpPr>
      <dsp:spPr>
        <a:xfrm>
          <a:off x="0" y="1602329"/>
          <a:ext cx="511549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85823-1CB4-4D34-B32A-5BFF5B9B4852}">
      <dsp:nvSpPr>
        <dsp:cNvPr id="0" name=""/>
        <dsp:cNvSpPr/>
      </dsp:nvSpPr>
      <dsp:spPr>
        <a:xfrm>
          <a:off x="0" y="1602329"/>
          <a:ext cx="5115491" cy="68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Relevent Documents</a:t>
          </a:r>
        </a:p>
      </dsp:txBody>
      <dsp:txXfrm>
        <a:off x="0" y="1602329"/>
        <a:ext cx="5115491" cy="688567"/>
      </dsp:txXfrm>
    </dsp:sp>
    <dsp:sp modelId="{3676C01D-8A02-42C9-AA43-87D8058F23C3}">
      <dsp:nvSpPr>
        <dsp:cNvPr id="0" name=""/>
        <dsp:cNvSpPr/>
      </dsp:nvSpPr>
      <dsp:spPr>
        <a:xfrm>
          <a:off x="0" y="2290896"/>
          <a:ext cx="51154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016160-E50B-4369-B502-25702FAAD25B}">
      <dsp:nvSpPr>
        <dsp:cNvPr id="0" name=""/>
        <dsp:cNvSpPr/>
      </dsp:nvSpPr>
      <dsp:spPr>
        <a:xfrm>
          <a:off x="0" y="2290896"/>
          <a:ext cx="5115491" cy="68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Getting Involved - the ESCLR Implementation Group and Supporters Network </a:t>
          </a:r>
          <a:endParaRPr lang="en-US" sz="2000" kern="1200" dirty="0"/>
        </a:p>
      </dsp:txBody>
      <dsp:txXfrm>
        <a:off x="0" y="2290896"/>
        <a:ext cx="5115491" cy="688567"/>
      </dsp:txXfrm>
    </dsp:sp>
    <dsp:sp modelId="{59F866E7-E48D-4B5A-A72D-D490E5859956}">
      <dsp:nvSpPr>
        <dsp:cNvPr id="0" name=""/>
        <dsp:cNvSpPr/>
      </dsp:nvSpPr>
      <dsp:spPr>
        <a:xfrm>
          <a:off x="0" y="2979463"/>
          <a:ext cx="511549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0C792-6CF9-41AF-A5DC-860A65148D33}">
      <dsp:nvSpPr>
        <dsp:cNvPr id="0" name=""/>
        <dsp:cNvSpPr/>
      </dsp:nvSpPr>
      <dsp:spPr>
        <a:xfrm>
          <a:off x="0" y="2979463"/>
          <a:ext cx="5115491" cy="68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Recruitment Information</a:t>
          </a:r>
          <a:endParaRPr lang="en-US" sz="2000" kern="1200" dirty="0"/>
        </a:p>
      </dsp:txBody>
      <dsp:txXfrm>
        <a:off x="0" y="2979463"/>
        <a:ext cx="5115491" cy="688567"/>
      </dsp:txXfrm>
    </dsp:sp>
    <dsp:sp modelId="{8414E653-2A20-42D2-B600-46D4B759C0BE}">
      <dsp:nvSpPr>
        <dsp:cNvPr id="0" name=""/>
        <dsp:cNvSpPr/>
      </dsp:nvSpPr>
      <dsp:spPr>
        <a:xfrm>
          <a:off x="0" y="3668030"/>
          <a:ext cx="51154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F5285-538A-4BC3-8867-DFB5DC966F87}">
      <dsp:nvSpPr>
        <dsp:cNvPr id="0" name=""/>
        <dsp:cNvSpPr/>
      </dsp:nvSpPr>
      <dsp:spPr>
        <a:xfrm>
          <a:off x="0" y="3668030"/>
          <a:ext cx="5115491" cy="68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Getting In Touch</a:t>
          </a:r>
        </a:p>
      </dsp:txBody>
      <dsp:txXfrm>
        <a:off x="0" y="3668030"/>
        <a:ext cx="5115491" cy="6885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4F6B-BE7B-30D6-91F9-FFCCAE021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5B2616-981D-E337-178E-A1A10A199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9E7DD5-517E-6FA3-7F7A-A4F318027D26}"/>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5" name="Footer Placeholder 4">
            <a:extLst>
              <a:ext uri="{FF2B5EF4-FFF2-40B4-BE49-F238E27FC236}">
                <a16:creationId xmlns:a16="http://schemas.microsoft.com/office/drawing/2014/main" id="{EE5FA604-BB10-429C-CBF8-2C181AC63A3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3A2A4F-5D60-5404-A2E7-931AEF7DF51A}"/>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146017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6AA2-6F83-8295-EC54-DD38F99ECC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D0B989-70E8-CB03-6EC9-16A45295A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02B4E-A445-B3CD-F81A-054A6FBF502E}"/>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5" name="Footer Placeholder 4">
            <a:extLst>
              <a:ext uri="{FF2B5EF4-FFF2-40B4-BE49-F238E27FC236}">
                <a16:creationId xmlns:a16="http://schemas.microsoft.com/office/drawing/2014/main" id="{1067D50B-DD8E-8A96-34A0-84EF6DE4616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0F04AE-9E7B-22F7-62C3-3D0E96C62E8B}"/>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51823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28AEA-54E6-074F-9121-63762B7F85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092181-B525-D222-A3C4-E03D7D2391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C52362-02A0-C802-4758-8F152451EFD8}"/>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5" name="Footer Placeholder 4">
            <a:extLst>
              <a:ext uri="{FF2B5EF4-FFF2-40B4-BE49-F238E27FC236}">
                <a16:creationId xmlns:a16="http://schemas.microsoft.com/office/drawing/2014/main" id="{E3D85CF3-D3FE-C1D4-BCE6-2A184481BD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221853F-C263-B3CA-32AC-B1F5D1BC9E31}"/>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343207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F9CB-873A-8472-FD59-33BBB0FA19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2391CC-D717-EDFE-6218-86D63AA224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72E970-DD4F-F60D-227F-EDFE1946CC30}"/>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5" name="Footer Placeholder 4">
            <a:extLst>
              <a:ext uri="{FF2B5EF4-FFF2-40B4-BE49-F238E27FC236}">
                <a16:creationId xmlns:a16="http://schemas.microsoft.com/office/drawing/2014/main" id="{F7067F91-E80C-9D11-9008-2CB38E7382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A257F6-7505-4D1D-F10A-52BE4A2D958D}"/>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35494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3B80-EA6F-437A-2441-6C7BDB53A9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3390BD-42B4-9EC8-50D2-0D6D13EEA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0093C-B6BD-9F94-1C2D-66D555C20A9C}"/>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5" name="Footer Placeholder 4">
            <a:extLst>
              <a:ext uri="{FF2B5EF4-FFF2-40B4-BE49-F238E27FC236}">
                <a16:creationId xmlns:a16="http://schemas.microsoft.com/office/drawing/2014/main" id="{42D6A837-100C-29E6-BD27-C6DD24077B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298CE5-1EC4-0CBF-443F-C6E8D7D4FE89}"/>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279325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2641-404E-754F-4D85-08D87248A8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5FC0F2-BBC5-4528-1471-7243E7DA97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32F8E4-4E7A-914D-CBD1-9EA2D5CE6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34CAC1-99AB-2ECE-CCB1-F8C3E8D1A02A}"/>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6" name="Footer Placeholder 5">
            <a:extLst>
              <a:ext uri="{FF2B5EF4-FFF2-40B4-BE49-F238E27FC236}">
                <a16:creationId xmlns:a16="http://schemas.microsoft.com/office/drawing/2014/main" id="{1EA57EE6-2332-6928-CEAA-9538DE45F85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50EEB34-DC0F-B073-6CE9-0EEB9CBACC85}"/>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215689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C292-B6A2-A840-2B50-91782F232A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893CCB-C5AF-BF16-1A3C-DADC10993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EF067-CB45-12FD-DE8C-C3490A809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F18E5B-96CE-5E04-5540-801B78303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F2DFE-760D-E099-0328-C3C67F13F1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2D731D-C521-6030-AD0D-C5418D08243F}"/>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8" name="Footer Placeholder 7">
            <a:extLst>
              <a:ext uri="{FF2B5EF4-FFF2-40B4-BE49-F238E27FC236}">
                <a16:creationId xmlns:a16="http://schemas.microsoft.com/office/drawing/2014/main" id="{C2867192-07B4-6F49-8AE0-B27A3C85BEE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636E835-3BF9-A8AB-1F19-6F511B8C189E}"/>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300239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FED2-262F-AB24-3818-7571B9B547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1FF7A5-9934-4ED3-F6C4-6B09ABF39F29}"/>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4" name="Footer Placeholder 3">
            <a:extLst>
              <a:ext uri="{FF2B5EF4-FFF2-40B4-BE49-F238E27FC236}">
                <a16:creationId xmlns:a16="http://schemas.microsoft.com/office/drawing/2014/main" id="{6FB78C49-1F86-8018-9CEC-3E49B87635E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D7B5A47-1755-E964-4025-E0018CBFA9F2}"/>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310109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235F4-EEE6-D142-F6A3-8CE2B9D88179}"/>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3" name="Footer Placeholder 2">
            <a:extLst>
              <a:ext uri="{FF2B5EF4-FFF2-40B4-BE49-F238E27FC236}">
                <a16:creationId xmlns:a16="http://schemas.microsoft.com/office/drawing/2014/main" id="{164F45DF-C576-9D2D-6A96-9E46025879F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B1F2E09-E5F5-866C-20B3-DF635AB6346B}"/>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316548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2F8D-98A3-8833-EAE9-713AE5BBA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3CE806-D507-0EA5-A1F2-91F0372DE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CD00EE-98E2-550F-675D-3F054705C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A335D-03E3-4D1E-7BB1-E6677D06BF55}"/>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6" name="Footer Placeholder 5">
            <a:extLst>
              <a:ext uri="{FF2B5EF4-FFF2-40B4-BE49-F238E27FC236}">
                <a16:creationId xmlns:a16="http://schemas.microsoft.com/office/drawing/2014/main" id="{4F53CBF1-DDB5-36AF-D38B-8783FE0533D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1B16DFE-1546-BB22-D12F-859CE60D266D}"/>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301007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6320-E2D9-C4E9-7C91-2F6819A75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8BA883-38FA-D1AE-AD5A-B6EDAECF6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3FCB173-8461-EB5A-7119-C2F805F37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E65BB-DEED-DF45-1B07-83BA396F4133}"/>
              </a:ext>
            </a:extLst>
          </p:cNvPr>
          <p:cNvSpPr>
            <a:spLocks noGrp="1"/>
          </p:cNvSpPr>
          <p:nvPr>
            <p:ph type="dt" sz="half" idx="10"/>
          </p:nvPr>
        </p:nvSpPr>
        <p:spPr/>
        <p:txBody>
          <a:bodyPr/>
          <a:lstStyle/>
          <a:p>
            <a:fld id="{94ACEBB0-4330-4120-98B5-14CAC5F398C0}" type="datetimeFigureOut">
              <a:rPr lang="en-GB" smtClean="0"/>
              <a:t>15/06/2023</a:t>
            </a:fld>
            <a:endParaRPr lang="en-GB" dirty="0"/>
          </a:p>
        </p:txBody>
      </p:sp>
      <p:sp>
        <p:nvSpPr>
          <p:cNvPr id="6" name="Footer Placeholder 5">
            <a:extLst>
              <a:ext uri="{FF2B5EF4-FFF2-40B4-BE49-F238E27FC236}">
                <a16:creationId xmlns:a16="http://schemas.microsoft.com/office/drawing/2014/main" id="{CDC27868-DB33-8017-E92C-9553CF6D75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04D8229-1466-92F1-C8D3-72319811F365}"/>
              </a:ext>
            </a:extLst>
          </p:cNvPr>
          <p:cNvSpPr>
            <a:spLocks noGrp="1"/>
          </p:cNvSpPr>
          <p:nvPr>
            <p:ph type="sldNum" sz="quarter" idx="12"/>
          </p:nvPr>
        </p:nvSpPr>
        <p:spPr/>
        <p:txBody>
          <a:bodyPr/>
          <a:lstStyle/>
          <a:p>
            <a:fld id="{727C1C87-1DF3-43AC-9A4B-18E55E9C9752}" type="slidenum">
              <a:rPr lang="en-GB" smtClean="0"/>
              <a:t>‹#›</a:t>
            </a:fld>
            <a:endParaRPr lang="en-GB" dirty="0"/>
          </a:p>
        </p:txBody>
      </p:sp>
    </p:spTree>
    <p:extLst>
      <p:ext uri="{BB962C8B-B14F-4D97-AF65-F5344CB8AC3E}">
        <p14:creationId xmlns:p14="http://schemas.microsoft.com/office/powerpoint/2010/main" val="7493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CFE12-0E56-9420-7955-36F8BE5BEF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E61CA0-4DD1-1339-DA92-5CB8E7F3E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E9859F-5F6F-6CC5-82C6-988FB5F8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CEBB0-4330-4120-98B5-14CAC5F398C0}" type="datetimeFigureOut">
              <a:rPr lang="en-GB" smtClean="0"/>
              <a:t>15/06/2023</a:t>
            </a:fld>
            <a:endParaRPr lang="en-GB" dirty="0"/>
          </a:p>
        </p:txBody>
      </p:sp>
      <p:sp>
        <p:nvSpPr>
          <p:cNvPr id="5" name="Footer Placeholder 4">
            <a:extLst>
              <a:ext uri="{FF2B5EF4-FFF2-40B4-BE49-F238E27FC236}">
                <a16:creationId xmlns:a16="http://schemas.microsoft.com/office/drawing/2014/main" id="{76C4EA84-1719-8650-4A8C-8E3A9E66E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5156700-C43C-F04A-71DE-E2F7F8EBD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C1C87-1DF3-43AC-9A4B-18E55E9C9752}" type="slidenum">
              <a:rPr lang="en-GB" smtClean="0"/>
              <a:t>‹#›</a:t>
            </a:fld>
            <a:endParaRPr lang="en-GB" dirty="0"/>
          </a:p>
        </p:txBody>
      </p:sp>
    </p:spTree>
    <p:extLst>
      <p:ext uri="{BB962C8B-B14F-4D97-AF65-F5344CB8AC3E}">
        <p14:creationId xmlns:p14="http://schemas.microsoft.com/office/powerpoint/2010/main" val="72528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edinburghlegacyreview@edinburgh.gov.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edinburghlegacyreview@edinburgh.gov.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edinburghlegacyreview@edinburgh.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mocracy.edinburgh.gov.uk/documents/s48188/Item%207.11%20-%20Edinburgh%20Slavery%20and%20Colonialism%20Legacy%20Review%20Report%20and%20Recommendations.pdf" TargetMode="External"/><Relationship Id="rId2" Type="http://schemas.openxmlformats.org/officeDocument/2006/relationships/hyperlink" Target="file:///C:\Users\9060984\AppData\Local\Microsoft\Windows\INetCache\Content.Outlook\87UVZB8H\ESCLR%20Implementation%20Group%20-%20APM.pdf" TargetMode="External"/><Relationship Id="rId1" Type="http://schemas.openxmlformats.org/officeDocument/2006/relationships/slideLayout" Target="../slideLayouts/slideLayout2.xml"/><Relationship Id="rId6" Type="http://schemas.openxmlformats.org/officeDocument/2006/relationships/hyperlink" Target="https://www.edinburgh.gov.uk/museums-galleries/review-needed/1" TargetMode="External"/><Relationship Id="rId5" Type="http://schemas.openxmlformats.org/officeDocument/2006/relationships/hyperlink" Target="https://www.edinburgh.gov.uk/documents/equality-diversity-framework-2021-2025?documentId=13136&amp;categoryId=20318" TargetMode="External"/><Relationship Id="rId4" Type="http://schemas.openxmlformats.org/officeDocument/2006/relationships/hyperlink" Target="https://democracy.edinburgh.gov.uk/ieListDocuments.aspx?CId=135&amp;MId=5516&amp;Ver=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 name="Rectangle 21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5" name="Group 21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16" name="Freeform: Shape 21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7" name="Freeform: Shape 21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8" name="Freeform: Shape 21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Freeform: Shape 21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0" name="Freeform: Shape 21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21" name="Freeform: Shape 22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2" name="Freeform: Shape 22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36F70E5-DC27-4940-AEC3-9C90D832E4B6}"/>
              </a:ext>
            </a:extLst>
          </p:cNvPr>
          <p:cNvSpPr>
            <a:spLocks noGrp="1"/>
          </p:cNvSpPr>
          <p:nvPr>
            <p:ph type="ctrTitle"/>
          </p:nvPr>
        </p:nvSpPr>
        <p:spPr>
          <a:xfrm>
            <a:off x="3215729" y="1764406"/>
            <a:ext cx="5760846" cy="2848233"/>
          </a:xfrm>
        </p:spPr>
        <p:txBody>
          <a:bodyPr vert="horz" lIns="91440" tIns="45720" rIns="91440" bIns="45720" rtlCol="0">
            <a:normAutofit fontScale="90000"/>
          </a:bodyPr>
          <a:lstStyle/>
          <a:p>
            <a:br>
              <a:rPr lang="en-US" sz="4000" kern="1200" dirty="0">
                <a:solidFill>
                  <a:schemeClr val="tx2"/>
                </a:solidFill>
                <a:latin typeface="+mj-lt"/>
                <a:ea typeface="+mj-ea"/>
                <a:cs typeface="+mj-cs"/>
              </a:rPr>
            </a:br>
            <a:r>
              <a:rPr lang="en-US" sz="4400" b="1" kern="1200" dirty="0">
                <a:solidFill>
                  <a:schemeClr val="tx2"/>
                </a:solidFill>
                <a:latin typeface="+mj-lt"/>
                <a:ea typeface="+mj-ea"/>
                <a:cs typeface="+mj-cs"/>
              </a:rPr>
              <a:t>Edinburgh Slavery and Colonialism Legacy Review Implementation Group &amp; Supporters Network</a:t>
            </a:r>
            <a:br>
              <a:rPr lang="en-US" sz="2900" b="1" kern="1200" dirty="0">
                <a:solidFill>
                  <a:schemeClr val="tx2"/>
                </a:solidFill>
                <a:latin typeface="+mj-lt"/>
                <a:ea typeface="+mj-ea"/>
                <a:cs typeface="+mj-cs"/>
              </a:rPr>
            </a:br>
            <a:endParaRPr lang="en-US" sz="2900" b="1" kern="1200" dirty="0">
              <a:solidFill>
                <a:schemeClr val="tx2"/>
              </a:solidFill>
              <a:latin typeface="+mj-lt"/>
              <a:ea typeface="+mj-ea"/>
              <a:cs typeface="+mj-cs"/>
            </a:endParaRPr>
          </a:p>
        </p:txBody>
      </p:sp>
      <p:sp>
        <p:nvSpPr>
          <p:cNvPr id="3" name="Subtitle 2">
            <a:extLst>
              <a:ext uri="{FF2B5EF4-FFF2-40B4-BE49-F238E27FC236}">
                <a16:creationId xmlns:a16="http://schemas.microsoft.com/office/drawing/2014/main" id="{DA960B91-8799-2461-AEC4-A6C5CF0AEA1D}"/>
              </a:ext>
            </a:extLst>
          </p:cNvPr>
          <p:cNvSpPr>
            <a:spLocks noGrp="1"/>
          </p:cNvSpPr>
          <p:nvPr>
            <p:ph type="subTitle" idx="1"/>
          </p:nvPr>
        </p:nvSpPr>
        <p:spPr>
          <a:xfrm>
            <a:off x="3215729" y="4165152"/>
            <a:ext cx="5760846" cy="1280608"/>
          </a:xfrm>
        </p:spPr>
        <p:txBody>
          <a:bodyPr vert="horz" lIns="91440" tIns="45720" rIns="91440" bIns="45720" rtlCol="0">
            <a:normAutofit/>
          </a:bodyPr>
          <a:lstStyle/>
          <a:p>
            <a:endParaRPr lang="en-US" dirty="0">
              <a:solidFill>
                <a:schemeClr val="tx2"/>
              </a:solidFill>
            </a:endParaRPr>
          </a:p>
          <a:p>
            <a:r>
              <a:rPr lang="en-US" sz="2800" dirty="0">
                <a:solidFill>
                  <a:schemeClr val="tx2"/>
                </a:solidFill>
              </a:rPr>
              <a:t>Recruitment Pack</a:t>
            </a:r>
          </a:p>
        </p:txBody>
      </p:sp>
    </p:spTree>
    <p:extLst>
      <p:ext uri="{BB962C8B-B14F-4D97-AF65-F5344CB8AC3E}">
        <p14:creationId xmlns:p14="http://schemas.microsoft.com/office/powerpoint/2010/main" val="7361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C9FBE803-E4C1-7552-0B64-056CB7F880B7}"/>
              </a:ext>
            </a:extLst>
          </p:cNvPr>
          <p:cNvSpPr>
            <a:spLocks noGrp="1"/>
          </p:cNvSpPr>
          <p:nvPr>
            <p:ph type="title"/>
          </p:nvPr>
        </p:nvSpPr>
        <p:spPr>
          <a:xfrm>
            <a:off x="1179226" y="1594708"/>
            <a:ext cx="9833548" cy="349594"/>
          </a:xfrm>
        </p:spPr>
        <p:txBody>
          <a:bodyPr vert="horz" lIns="91440" tIns="45720" rIns="91440" bIns="45720" rtlCol="0" anchor="b">
            <a:normAutofit fontScale="90000"/>
          </a:bodyPr>
          <a:lstStyle/>
          <a:p>
            <a:pPr algn="ctr"/>
            <a:r>
              <a:rPr lang="en-US" sz="3600" kern="1200" dirty="0">
                <a:solidFill>
                  <a:schemeClr val="tx2"/>
                </a:solidFill>
                <a:latin typeface="+mj-lt"/>
                <a:ea typeface="+mj-ea"/>
                <a:cs typeface="+mj-cs"/>
              </a:rPr>
              <a:t>Getting Involved - the ESCLR Implementation Group </a:t>
            </a:r>
            <a:br>
              <a:rPr lang="en-US" sz="3600" kern="1200" dirty="0">
                <a:solidFill>
                  <a:schemeClr val="tx2"/>
                </a:solidFill>
                <a:latin typeface="+mj-lt"/>
                <a:ea typeface="+mj-ea"/>
                <a:cs typeface="+mj-cs"/>
              </a:rPr>
            </a:br>
            <a:endParaRPr lang="en-US" sz="3600" kern="1200" dirty="0">
              <a:solidFill>
                <a:schemeClr val="tx2"/>
              </a:solidFill>
              <a:latin typeface="+mj-lt"/>
              <a:ea typeface="+mj-ea"/>
              <a:cs typeface="+mj-cs"/>
            </a:endParaRPr>
          </a:p>
        </p:txBody>
      </p:sp>
      <p:grpSp>
        <p:nvGrpSpPr>
          <p:cNvPr id="70" name="Group 69">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71" name="Freeform: Shape 70">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63C8C999-C290-5D99-49C1-9B47748A473B}"/>
              </a:ext>
            </a:extLst>
          </p:cNvPr>
          <p:cNvSpPr>
            <a:spLocks noGrp="1"/>
          </p:cNvSpPr>
          <p:nvPr>
            <p:ph sz="half" idx="1"/>
          </p:nvPr>
        </p:nvSpPr>
        <p:spPr>
          <a:xfrm>
            <a:off x="1288110" y="1725434"/>
            <a:ext cx="9517713" cy="4579950"/>
          </a:xfrm>
        </p:spPr>
        <p:txBody>
          <a:bodyPr vert="horz" lIns="91440" tIns="45720" rIns="91440" bIns="45720" rtlCol="0">
            <a:normAutofit fontScale="92500" lnSpcReduction="20000"/>
          </a:bodyPr>
          <a:lstStyle/>
          <a:p>
            <a:pPr marL="0" indent="0">
              <a:buNone/>
            </a:pPr>
            <a:r>
              <a:rPr lang="en-GB" sz="1700" dirty="0">
                <a:solidFill>
                  <a:schemeClr val="tx2"/>
                </a:solidFill>
              </a:rPr>
              <a:t>The </a:t>
            </a:r>
            <a:r>
              <a:rPr lang="en-GB" sz="1700" b="1" dirty="0">
                <a:solidFill>
                  <a:schemeClr val="tx2"/>
                </a:solidFill>
              </a:rPr>
              <a:t>Implementation Group </a:t>
            </a:r>
            <a:r>
              <a:rPr lang="en-GB" sz="1700" dirty="0">
                <a:solidFill>
                  <a:schemeClr val="tx2"/>
                </a:solidFill>
              </a:rPr>
              <a:t>will consist of 10 members (including the Chair) of diverse background, age, gender, ethnicity and interests to ensure a mix of views are considered in its work and decision-making. Collectively, the Group will be responsible for overseeing the delivery of the ESCLR recommendations, managing relationships with a range of stakeholders to build momentum for change, and reporting publicly on progress. Individual members will lead on development of plans for the individual Recommendations, based on their specialism or interest.</a:t>
            </a:r>
          </a:p>
          <a:p>
            <a:pPr marL="0" indent="0">
              <a:buNone/>
            </a:pPr>
            <a:r>
              <a:rPr lang="en-GB" sz="1700" dirty="0">
                <a:solidFill>
                  <a:schemeClr val="tx2"/>
                </a:solidFill>
              </a:rPr>
              <a:t>Members need to be able to commit to a minimum of six meetings over a period of two years initially, with some communication and input required between gatherings. Participation is voluntary and non-renumerated however expenses will be covered. Anyone living or working in Edinburgh with skills or experience in the following areas, is welcome to apply:</a:t>
            </a:r>
          </a:p>
          <a:p>
            <a:pPr marL="3657600" lvl="8"/>
            <a:r>
              <a:rPr lang="en-GB" sz="1700" dirty="0">
                <a:solidFill>
                  <a:schemeClr val="tx2"/>
                </a:solidFill>
              </a:rPr>
              <a:t>Anti-Racist Work</a:t>
            </a:r>
          </a:p>
          <a:p>
            <a:pPr marL="3657600" lvl="8"/>
            <a:r>
              <a:rPr lang="en-GB" sz="1700" dirty="0">
                <a:solidFill>
                  <a:schemeClr val="tx2"/>
                </a:solidFill>
              </a:rPr>
              <a:t>Communications</a:t>
            </a:r>
          </a:p>
          <a:p>
            <a:pPr marL="3657600" lvl="8"/>
            <a:r>
              <a:rPr lang="en-GB" sz="1700" dirty="0">
                <a:solidFill>
                  <a:schemeClr val="tx2"/>
                </a:solidFill>
              </a:rPr>
              <a:t>Culture</a:t>
            </a:r>
          </a:p>
          <a:p>
            <a:pPr marL="3657600" lvl="8"/>
            <a:r>
              <a:rPr lang="en-GB" sz="1700" dirty="0">
                <a:solidFill>
                  <a:schemeClr val="tx2"/>
                </a:solidFill>
              </a:rPr>
              <a:t>Equalities</a:t>
            </a:r>
          </a:p>
          <a:p>
            <a:pPr marL="3657600" lvl="8"/>
            <a:r>
              <a:rPr lang="en-GB" sz="1700" dirty="0">
                <a:solidFill>
                  <a:schemeClr val="tx2"/>
                </a:solidFill>
              </a:rPr>
              <a:t>Fundraising</a:t>
            </a:r>
          </a:p>
          <a:p>
            <a:pPr marL="3657600" lvl="8"/>
            <a:r>
              <a:rPr lang="en-GB" sz="1700" dirty="0">
                <a:solidFill>
                  <a:schemeClr val="tx2"/>
                </a:solidFill>
              </a:rPr>
              <a:t>Heritage Interpretation</a:t>
            </a:r>
          </a:p>
          <a:p>
            <a:pPr marL="3657600" lvl="8"/>
            <a:r>
              <a:rPr lang="en-GB" sz="1700" dirty="0">
                <a:solidFill>
                  <a:schemeClr val="tx2"/>
                </a:solidFill>
              </a:rPr>
              <a:t>Inter-Cultural Working</a:t>
            </a:r>
          </a:p>
          <a:p>
            <a:pPr marL="3657600" lvl="8"/>
            <a:r>
              <a:rPr lang="en-GB" sz="1700" dirty="0">
                <a:solidFill>
                  <a:schemeClr val="tx2"/>
                </a:solidFill>
              </a:rPr>
              <a:t>Learning</a:t>
            </a:r>
          </a:p>
          <a:p>
            <a:pPr marL="3657600" lvl="8"/>
            <a:r>
              <a:rPr lang="en-GB" sz="1700" dirty="0">
                <a:solidFill>
                  <a:schemeClr val="tx2"/>
                </a:solidFill>
              </a:rPr>
              <a:t>Policy Delivery</a:t>
            </a:r>
          </a:p>
          <a:p>
            <a:pPr marL="3657600" lvl="8"/>
            <a:r>
              <a:rPr lang="en-GB" sz="1700" dirty="0">
                <a:solidFill>
                  <a:schemeClr val="tx2"/>
                </a:solidFill>
              </a:rPr>
              <a:t>Project Management  </a:t>
            </a:r>
          </a:p>
          <a:p>
            <a:pPr marL="3657600" lvl="8"/>
            <a:r>
              <a:rPr lang="en-GB" sz="1700" dirty="0">
                <a:solidFill>
                  <a:schemeClr val="tx2"/>
                </a:solidFill>
              </a:rPr>
              <a:t>Research                                           </a:t>
            </a:r>
          </a:p>
          <a:p>
            <a:pPr marL="0"/>
            <a:endParaRPr lang="en-GB" sz="1600" dirty="0">
              <a:solidFill>
                <a:schemeClr val="tx2"/>
              </a:solidFill>
            </a:endParaRPr>
          </a:p>
          <a:p>
            <a:pPr marL="0"/>
            <a:endParaRPr lang="en-US" sz="1100" dirty="0">
              <a:solidFill>
                <a:schemeClr val="tx2"/>
              </a:solidFill>
            </a:endParaRPr>
          </a:p>
          <a:p>
            <a:pPr marL="0"/>
            <a:endParaRPr lang="en-US" sz="1100" dirty="0">
              <a:solidFill>
                <a:schemeClr val="tx2"/>
              </a:solidFill>
            </a:endParaRPr>
          </a:p>
          <a:p>
            <a:pPr marL="0"/>
            <a:endParaRPr lang="en-US" sz="1100" dirty="0">
              <a:solidFill>
                <a:schemeClr val="tx2"/>
              </a:solidFill>
            </a:endParaRPr>
          </a:p>
        </p:txBody>
      </p:sp>
      <p:grpSp>
        <p:nvGrpSpPr>
          <p:cNvPr id="76" name="Group 7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77" name="Freeform: Shape 7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1822F63E-1B6E-165A-A931-565FB59E77F4}"/>
              </a:ext>
            </a:extLst>
          </p:cNvPr>
          <p:cNvPicPr>
            <a:picLocks noChangeAspect="1"/>
          </p:cNvPicPr>
          <p:nvPr/>
        </p:nvPicPr>
        <p:blipFill>
          <a:blip r:embed="rId2"/>
          <a:stretch>
            <a:fillRect/>
          </a:stretch>
        </p:blipFill>
        <p:spPr>
          <a:xfrm>
            <a:off x="1386176" y="3930798"/>
            <a:ext cx="3154019" cy="2173131"/>
          </a:xfrm>
          <a:prstGeom prst="rect">
            <a:avLst/>
          </a:prstGeom>
        </p:spPr>
      </p:pic>
    </p:spTree>
    <p:extLst>
      <p:ext uri="{BB962C8B-B14F-4D97-AF65-F5344CB8AC3E}">
        <p14:creationId xmlns:p14="http://schemas.microsoft.com/office/powerpoint/2010/main" val="2211824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C9FBE803-E4C1-7552-0B64-056CB7F880B7}"/>
              </a:ext>
            </a:extLst>
          </p:cNvPr>
          <p:cNvSpPr>
            <a:spLocks noGrp="1"/>
          </p:cNvSpPr>
          <p:nvPr>
            <p:ph type="title"/>
          </p:nvPr>
        </p:nvSpPr>
        <p:spPr>
          <a:xfrm>
            <a:off x="1179226" y="1594708"/>
            <a:ext cx="9833548" cy="349594"/>
          </a:xfrm>
        </p:spPr>
        <p:txBody>
          <a:bodyPr vert="horz" lIns="91440" tIns="45720" rIns="91440" bIns="45720" rtlCol="0" anchor="b">
            <a:normAutofit fontScale="90000"/>
          </a:bodyPr>
          <a:lstStyle/>
          <a:p>
            <a:pPr algn="ctr"/>
            <a:r>
              <a:rPr lang="en-US" sz="3600" kern="1200" dirty="0">
                <a:solidFill>
                  <a:schemeClr val="tx2"/>
                </a:solidFill>
                <a:latin typeface="+mj-lt"/>
                <a:ea typeface="+mj-ea"/>
                <a:cs typeface="+mj-cs"/>
              </a:rPr>
              <a:t>Getting Involved - the ESCLR Supporters Network </a:t>
            </a:r>
            <a:br>
              <a:rPr lang="en-US" sz="3600" kern="1200" dirty="0">
                <a:solidFill>
                  <a:schemeClr val="tx2"/>
                </a:solidFill>
                <a:latin typeface="+mj-lt"/>
                <a:ea typeface="+mj-ea"/>
                <a:cs typeface="+mj-cs"/>
              </a:rPr>
            </a:br>
            <a:endParaRPr lang="en-US" sz="3600" kern="1200" dirty="0">
              <a:solidFill>
                <a:schemeClr val="tx2"/>
              </a:solidFill>
              <a:latin typeface="+mj-lt"/>
              <a:ea typeface="+mj-ea"/>
              <a:cs typeface="+mj-cs"/>
            </a:endParaRPr>
          </a:p>
        </p:txBody>
      </p:sp>
      <p:grpSp>
        <p:nvGrpSpPr>
          <p:cNvPr id="70" name="Group 69">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71" name="Freeform: Shape 70">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63C8C999-C290-5D99-49C1-9B47748A473B}"/>
              </a:ext>
            </a:extLst>
          </p:cNvPr>
          <p:cNvSpPr>
            <a:spLocks noGrp="1"/>
          </p:cNvSpPr>
          <p:nvPr>
            <p:ph sz="half" idx="1"/>
          </p:nvPr>
        </p:nvSpPr>
        <p:spPr>
          <a:xfrm>
            <a:off x="1179226" y="2051437"/>
            <a:ext cx="8056214" cy="4015408"/>
          </a:xfrm>
        </p:spPr>
        <p:txBody>
          <a:bodyPr vert="horz" lIns="91440" tIns="45720" rIns="91440" bIns="45720" rtlCol="0">
            <a:normAutofit lnSpcReduction="10000"/>
          </a:bodyPr>
          <a:lstStyle/>
          <a:p>
            <a:pPr marL="0" indent="0">
              <a:buNone/>
            </a:pPr>
            <a:r>
              <a:rPr lang="en-GB" sz="1800" dirty="0">
                <a:solidFill>
                  <a:schemeClr val="tx2"/>
                </a:solidFill>
              </a:rPr>
              <a:t>The </a:t>
            </a:r>
            <a:r>
              <a:rPr lang="en-GB" sz="1800" b="1" dirty="0">
                <a:solidFill>
                  <a:schemeClr val="tx2"/>
                </a:solidFill>
              </a:rPr>
              <a:t>Supporters Network </a:t>
            </a:r>
            <a:r>
              <a:rPr lang="en-GB" sz="1800" dirty="0">
                <a:solidFill>
                  <a:schemeClr val="tx2"/>
                </a:solidFill>
              </a:rPr>
              <a:t>will be a public forum, open to any individual or organisation with an interest in the work of the ESCLR Implementation Group.</a:t>
            </a:r>
          </a:p>
          <a:p>
            <a:pPr marL="0" indent="0">
              <a:buNone/>
            </a:pPr>
            <a:r>
              <a:rPr lang="en-GB" sz="1800" dirty="0">
                <a:solidFill>
                  <a:schemeClr val="tx2"/>
                </a:solidFill>
              </a:rPr>
              <a:t>Supporters will receive e-bulletins about the work of the Group and will be notified when there is opportunity to feed in to plans or comment on proposals being developed. They will be made aware of any participatory activities being organised in which they might like to take part. Involvement with the Network is voluntary and non-renumerated.</a:t>
            </a:r>
          </a:p>
          <a:p>
            <a:pPr marL="0" indent="0">
              <a:buNone/>
            </a:pPr>
            <a:r>
              <a:rPr lang="en-GB" sz="1800" dirty="0">
                <a:solidFill>
                  <a:schemeClr val="tx2"/>
                </a:solidFill>
              </a:rPr>
              <a:t>Supporters are not required to formally commit time or to attend meetings or events, and can join the Network at any time – there is no closing date for applications.</a:t>
            </a:r>
          </a:p>
          <a:p>
            <a:pPr marL="0" indent="0">
              <a:lnSpc>
                <a:spcPct val="100000"/>
              </a:lnSpc>
              <a:buNone/>
            </a:pPr>
            <a:r>
              <a:rPr lang="en-GB" sz="1800" dirty="0">
                <a:solidFill>
                  <a:schemeClr val="tx2"/>
                </a:solidFill>
              </a:rPr>
              <a:t>Businesses, charitable and learning organisations are very welcome to join the Network and proposals for joint advocacy or joint working to achieve community benefit in alignment with the Recommendations through sponsorship, skills, information or resource sharing are encouraged.</a:t>
            </a:r>
          </a:p>
          <a:p>
            <a:pPr marL="0" indent="0">
              <a:buNone/>
            </a:pPr>
            <a:endParaRPr lang="en-GB" sz="1800" dirty="0">
              <a:solidFill>
                <a:schemeClr val="tx2"/>
              </a:solidFill>
            </a:endParaRPr>
          </a:p>
          <a:p>
            <a:pPr marL="0" indent="0">
              <a:buNone/>
            </a:pPr>
            <a:endParaRPr lang="en-GB" sz="1800" dirty="0">
              <a:solidFill>
                <a:schemeClr val="tx2"/>
              </a:solidFill>
            </a:endParaRPr>
          </a:p>
          <a:p>
            <a:pPr marL="0" indent="0">
              <a:buNone/>
            </a:pPr>
            <a:endParaRPr lang="en-GB" sz="1600" dirty="0">
              <a:solidFill>
                <a:schemeClr val="tx2"/>
              </a:solidFill>
            </a:endParaRPr>
          </a:p>
          <a:p>
            <a:pPr marL="0"/>
            <a:endParaRPr lang="en-US" sz="1100" dirty="0">
              <a:solidFill>
                <a:schemeClr val="tx2"/>
              </a:solidFill>
            </a:endParaRPr>
          </a:p>
          <a:p>
            <a:pPr marL="0"/>
            <a:endParaRPr lang="en-US" sz="1100" dirty="0">
              <a:solidFill>
                <a:schemeClr val="tx2"/>
              </a:solidFill>
            </a:endParaRPr>
          </a:p>
          <a:p>
            <a:pPr marL="0"/>
            <a:endParaRPr lang="en-US" sz="1100" dirty="0">
              <a:solidFill>
                <a:schemeClr val="tx2"/>
              </a:solidFill>
            </a:endParaRPr>
          </a:p>
        </p:txBody>
      </p:sp>
      <p:grpSp>
        <p:nvGrpSpPr>
          <p:cNvPr id="76" name="Group 7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77" name="Freeform: Shape 7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E6CF9E21-CE00-A409-3DCD-D637697D963E}"/>
              </a:ext>
            </a:extLst>
          </p:cNvPr>
          <p:cNvPicPr>
            <a:picLocks noChangeAspect="1"/>
          </p:cNvPicPr>
          <p:nvPr/>
        </p:nvPicPr>
        <p:blipFill>
          <a:blip r:embed="rId2"/>
          <a:stretch>
            <a:fillRect/>
          </a:stretch>
        </p:blipFill>
        <p:spPr>
          <a:xfrm>
            <a:off x="9235440" y="2890175"/>
            <a:ext cx="2801224" cy="2023524"/>
          </a:xfrm>
          <a:prstGeom prst="rect">
            <a:avLst/>
          </a:prstGeom>
        </p:spPr>
      </p:pic>
    </p:spTree>
    <p:extLst>
      <p:ext uri="{BB962C8B-B14F-4D97-AF65-F5344CB8AC3E}">
        <p14:creationId xmlns:p14="http://schemas.microsoft.com/office/powerpoint/2010/main" val="92851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753925" y="1057523"/>
            <a:ext cx="10684151" cy="1137037"/>
          </a:xfrm>
        </p:spPr>
        <p:txBody>
          <a:bodyPr vert="horz" lIns="91440" tIns="45720" rIns="91440" bIns="45720" rtlCol="0" anchor="b">
            <a:normAutofit fontScale="90000"/>
          </a:bodyPr>
          <a:lstStyle/>
          <a:p>
            <a:pPr algn="ctr"/>
            <a:r>
              <a:rPr lang="en-US" sz="5200" kern="1200" dirty="0">
                <a:solidFill>
                  <a:schemeClr val="tx2"/>
                </a:solidFill>
                <a:latin typeface="+mj-lt"/>
                <a:ea typeface="+mj-ea"/>
                <a:cs typeface="+mj-cs"/>
              </a:rPr>
              <a:t>ESCLR Implementation Group </a:t>
            </a:r>
            <a:br>
              <a:rPr lang="en-US" sz="5200" kern="1200" dirty="0">
                <a:solidFill>
                  <a:schemeClr val="tx2"/>
                </a:solidFill>
                <a:latin typeface="+mj-lt"/>
                <a:ea typeface="+mj-ea"/>
                <a:cs typeface="+mj-cs"/>
              </a:rPr>
            </a:br>
            <a:r>
              <a:rPr lang="en-US" sz="5200" kern="1200" dirty="0">
                <a:solidFill>
                  <a:schemeClr val="tx2"/>
                </a:solidFill>
                <a:latin typeface="+mj-lt"/>
                <a:ea typeface="+mj-ea"/>
                <a:cs typeface="+mj-cs"/>
              </a:rPr>
              <a:t>Recruitment</a:t>
            </a:r>
          </a:p>
        </p:txBody>
      </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1361241" y="2377890"/>
            <a:ext cx="9469211" cy="4094472"/>
          </a:xfrm>
        </p:spPr>
        <p:txBody>
          <a:bodyPr vert="horz" lIns="91440" tIns="45720" rIns="91440" bIns="45720" rtlCol="0" anchor="t">
            <a:normAutofit fontScale="32500" lnSpcReduction="20000"/>
          </a:bodyPr>
          <a:lstStyle/>
          <a:p>
            <a:pPr marL="0" indent="0">
              <a:lnSpc>
                <a:spcPct val="120000"/>
              </a:lnSpc>
              <a:buNone/>
            </a:pPr>
            <a:r>
              <a:rPr lang="en-GB" sz="4900" dirty="0">
                <a:solidFill>
                  <a:schemeClr val="tx2"/>
                </a:solidFill>
              </a:rPr>
              <a:t>Interested in joining the Implementation Group? Please email </a:t>
            </a:r>
            <a:r>
              <a:rPr lang="en-GB" sz="4900" dirty="0">
                <a:solidFill>
                  <a:schemeClr val="tx2"/>
                </a:solidFill>
                <a:hlinkClick r:id="rId2"/>
              </a:rPr>
              <a:t>edinburghlegacyreview@edinburgh.gov.uk</a:t>
            </a:r>
            <a:r>
              <a:rPr lang="en-GB" sz="4900" dirty="0">
                <a:solidFill>
                  <a:schemeClr val="tx2"/>
                </a:solidFill>
              </a:rPr>
              <a:t> with your full name and email address, and a short message outlining four things:</a:t>
            </a:r>
          </a:p>
          <a:p>
            <a:pPr marL="0" indent="0">
              <a:lnSpc>
                <a:spcPct val="120000"/>
              </a:lnSpc>
              <a:buNone/>
            </a:pPr>
            <a:endParaRPr lang="en-GB" sz="4900" dirty="0">
              <a:solidFill>
                <a:schemeClr val="tx2"/>
              </a:solidFill>
            </a:endParaRPr>
          </a:p>
          <a:p>
            <a:pPr marL="0" indent="0">
              <a:buNone/>
            </a:pPr>
            <a:r>
              <a:rPr lang="en-GB" sz="4900" b="1" dirty="0">
                <a:solidFill>
                  <a:schemeClr val="tx2"/>
                </a:solidFill>
              </a:rPr>
              <a:t>1. Whether you live or work in Edinburgh, or both</a:t>
            </a:r>
          </a:p>
          <a:p>
            <a:pPr marL="0" indent="0">
              <a:buNone/>
            </a:pPr>
            <a:r>
              <a:rPr lang="en-GB" sz="4900" b="1" dirty="0">
                <a:solidFill>
                  <a:schemeClr val="tx2"/>
                </a:solidFill>
              </a:rPr>
              <a:t>2. Why you would like to be considered</a:t>
            </a:r>
          </a:p>
          <a:p>
            <a:pPr marL="0" indent="0">
              <a:buNone/>
            </a:pPr>
            <a:r>
              <a:rPr lang="en-GB" sz="4900" b="1" dirty="0">
                <a:solidFill>
                  <a:schemeClr val="tx2"/>
                </a:solidFill>
              </a:rPr>
              <a:t>3. The skills and/or experience you can offer </a:t>
            </a:r>
          </a:p>
          <a:p>
            <a:pPr marL="0" indent="0">
              <a:buNone/>
            </a:pPr>
            <a:r>
              <a:rPr lang="en-GB" sz="4900" b="1" dirty="0">
                <a:solidFill>
                  <a:schemeClr val="tx2"/>
                </a:solidFill>
              </a:rPr>
              <a:t>4. How you will actively contribute to the Group</a:t>
            </a:r>
          </a:p>
          <a:p>
            <a:pPr marL="0" indent="0">
              <a:buNone/>
            </a:pPr>
            <a:endParaRPr lang="en-GB" sz="4900" dirty="0">
              <a:solidFill>
                <a:schemeClr val="tx2"/>
              </a:solidFill>
            </a:endParaRPr>
          </a:p>
          <a:p>
            <a:pPr marL="0" indent="0">
              <a:lnSpc>
                <a:spcPct val="120000"/>
              </a:lnSpc>
              <a:buNone/>
            </a:pPr>
            <a:r>
              <a:rPr lang="en-GB" sz="4900" dirty="0">
                <a:solidFill>
                  <a:schemeClr val="tx2"/>
                </a:solidFill>
              </a:rPr>
              <a:t>The deadline for notes of interest is </a:t>
            </a:r>
            <a:r>
              <a:rPr lang="en-GB" sz="4900" b="1" dirty="0">
                <a:solidFill>
                  <a:schemeClr val="tx2"/>
                </a:solidFill>
              </a:rPr>
              <a:t>5pm on Friday 21 July 2023. </a:t>
            </a:r>
            <a:r>
              <a:rPr lang="en-GB" sz="4900" dirty="0">
                <a:solidFill>
                  <a:schemeClr val="tx2"/>
                </a:solidFill>
              </a:rPr>
              <a:t>Applicants may then be invited to an informal discussion with the Chair (date to be agreed).</a:t>
            </a:r>
            <a:endParaRPr lang="en-GB" sz="4900" b="1" dirty="0">
              <a:solidFill>
                <a:schemeClr val="tx2"/>
              </a:solidFill>
            </a:endParaRPr>
          </a:p>
          <a:p>
            <a:pPr marL="0" indent="0">
              <a:lnSpc>
                <a:spcPct val="120000"/>
              </a:lnSpc>
              <a:buNone/>
            </a:pPr>
            <a:r>
              <a:rPr lang="en-GB" sz="4900" dirty="0">
                <a:solidFill>
                  <a:schemeClr val="tx2"/>
                </a:solidFill>
              </a:rPr>
              <a:t>Appointments will be made through open application, based on individual merit and needs of the Group. The Chair’s decision about selection is final. </a:t>
            </a:r>
          </a:p>
          <a:p>
            <a:pPr marL="0" indent="0">
              <a:buNone/>
            </a:pPr>
            <a:endParaRPr lang="en-GB" sz="4900" dirty="0">
              <a:solidFill>
                <a:schemeClr val="tx2"/>
              </a:solidFill>
            </a:endParaRPr>
          </a:p>
          <a:p>
            <a:pPr marL="0" indent="0">
              <a:buNone/>
            </a:pPr>
            <a:endParaRPr lang="en-US" sz="2400" kern="1200" dirty="0">
              <a:solidFill>
                <a:schemeClr val="tx2"/>
              </a:solidFill>
              <a:latin typeface="+mn-lt"/>
              <a:ea typeface="+mn-ea"/>
              <a:cs typeface="+mn-cs"/>
            </a:endParaRPr>
          </a:p>
        </p:txBody>
      </p:sp>
      <p:grpSp>
        <p:nvGrpSpPr>
          <p:cNvPr id="37" name="Group 36">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4" name="Freeform: Shape 43">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6691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753925" y="1057523"/>
            <a:ext cx="10684151" cy="1073427"/>
          </a:xfrm>
        </p:spPr>
        <p:txBody>
          <a:bodyPr vert="horz" lIns="91440" tIns="45720" rIns="91440" bIns="45720" rtlCol="0" anchor="b">
            <a:normAutofit fontScale="90000"/>
          </a:bodyPr>
          <a:lstStyle/>
          <a:p>
            <a:pPr algn="ctr"/>
            <a:br>
              <a:rPr lang="en-US" sz="5200" kern="1200" dirty="0">
                <a:solidFill>
                  <a:schemeClr val="tx2"/>
                </a:solidFill>
                <a:latin typeface="+mj-lt"/>
                <a:ea typeface="+mj-ea"/>
                <a:cs typeface="+mj-cs"/>
              </a:rPr>
            </a:br>
            <a:br>
              <a:rPr lang="en-US" sz="5200" kern="1200" dirty="0">
                <a:solidFill>
                  <a:schemeClr val="tx2"/>
                </a:solidFill>
                <a:latin typeface="+mj-lt"/>
                <a:ea typeface="+mj-ea"/>
                <a:cs typeface="+mj-cs"/>
              </a:rPr>
            </a:br>
            <a:r>
              <a:rPr lang="en-US" sz="5200" kern="1200" dirty="0">
                <a:solidFill>
                  <a:schemeClr val="tx2"/>
                </a:solidFill>
                <a:latin typeface="+mj-lt"/>
                <a:ea typeface="+mj-ea"/>
                <a:cs typeface="+mj-cs"/>
              </a:rPr>
              <a:t>ESCLR Supporters Network</a:t>
            </a:r>
            <a:br>
              <a:rPr lang="en-US" sz="5200" kern="1200" dirty="0">
                <a:solidFill>
                  <a:schemeClr val="tx2"/>
                </a:solidFill>
                <a:latin typeface="+mj-lt"/>
                <a:ea typeface="+mj-ea"/>
                <a:cs typeface="+mj-cs"/>
              </a:rPr>
            </a:br>
            <a:r>
              <a:rPr lang="en-US" sz="5200" kern="1200" dirty="0">
                <a:solidFill>
                  <a:schemeClr val="tx2"/>
                </a:solidFill>
                <a:latin typeface="+mj-lt"/>
                <a:ea typeface="+mj-ea"/>
                <a:cs typeface="+mj-cs"/>
              </a:rPr>
              <a:t>Recruitment</a:t>
            </a:r>
          </a:p>
        </p:txBody>
      </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1579418" y="2377890"/>
            <a:ext cx="9030610" cy="3422587"/>
          </a:xfrm>
        </p:spPr>
        <p:txBody>
          <a:bodyPr vert="horz" lIns="91440" tIns="45720" rIns="91440" bIns="45720" rtlCol="0" anchor="t">
            <a:normAutofit fontScale="62500" lnSpcReduction="20000"/>
          </a:bodyPr>
          <a:lstStyle/>
          <a:p>
            <a:pPr marL="0" indent="0">
              <a:buNone/>
            </a:pPr>
            <a:endParaRPr lang="en-GB" sz="4900" dirty="0">
              <a:solidFill>
                <a:schemeClr val="tx2"/>
              </a:solidFill>
            </a:endParaRPr>
          </a:p>
          <a:p>
            <a:pPr marL="0" indent="0">
              <a:lnSpc>
                <a:spcPct val="120000"/>
              </a:lnSpc>
              <a:buNone/>
            </a:pPr>
            <a:r>
              <a:rPr lang="en-GB" sz="2900" dirty="0">
                <a:solidFill>
                  <a:schemeClr val="tx2"/>
                </a:solidFill>
              </a:rPr>
              <a:t>To join the Supporters Network please email</a:t>
            </a:r>
            <a:r>
              <a:rPr kumimoji="0" lang="en-GB" sz="2900" b="0" i="0" u="none" strike="noStrike" kern="1200" cap="none" spc="0" normalizeH="0" baseline="0" noProof="0" dirty="0">
                <a:ln>
                  <a:noFill/>
                </a:ln>
                <a:solidFill>
                  <a:srgbClr val="44546A"/>
                </a:solidFill>
                <a:effectLst/>
                <a:uLnTx/>
                <a:uFillTx/>
                <a:latin typeface="Calibri" panose="020F0502020204030204"/>
                <a:ea typeface="+mn-ea"/>
                <a:cs typeface="+mn-cs"/>
                <a:hlinkClick r:id="rId2"/>
              </a:rPr>
              <a:t> edinburghlegacyreview@edinburgh.gov.uk</a:t>
            </a:r>
            <a:r>
              <a:rPr lang="en-GB" sz="2900" dirty="0">
                <a:solidFill>
                  <a:schemeClr val="tx2"/>
                </a:solidFill>
              </a:rPr>
              <a:t> with your full name and email address, confirming that your details can be used in accordance with GDPR for communications solely about ESCLR.</a:t>
            </a:r>
          </a:p>
          <a:p>
            <a:pPr marL="0" indent="0">
              <a:lnSpc>
                <a:spcPct val="120000"/>
              </a:lnSpc>
              <a:buNone/>
            </a:pPr>
            <a:r>
              <a:rPr lang="en-GB" sz="2900" dirty="0">
                <a:solidFill>
                  <a:schemeClr val="tx2"/>
                </a:solidFill>
              </a:rPr>
              <a:t>No other information is required, however if you would like to specify how you or your organisation could actively support or help to resource the work of the ESCLR Implementation Group, please feel free to include </a:t>
            </a:r>
            <a:r>
              <a:rPr lang="en-GB" sz="2900">
                <a:solidFill>
                  <a:schemeClr val="tx2"/>
                </a:solidFill>
              </a:rPr>
              <a:t>those details.</a:t>
            </a:r>
            <a:endParaRPr lang="en-GB" sz="2900" dirty="0">
              <a:solidFill>
                <a:schemeClr val="tx2"/>
              </a:solidFill>
            </a:endParaRPr>
          </a:p>
          <a:p>
            <a:pPr marL="0" indent="0">
              <a:lnSpc>
                <a:spcPct val="120000"/>
              </a:lnSpc>
              <a:buNone/>
            </a:pPr>
            <a:r>
              <a:rPr lang="en-GB" sz="2900" dirty="0">
                <a:solidFill>
                  <a:schemeClr val="tx2"/>
                </a:solidFill>
              </a:rPr>
              <a:t>Supporters are not required to live or work in Edinburgh, and can be based elsewhere in the UK or internationally.</a:t>
            </a:r>
          </a:p>
          <a:p>
            <a:pPr marL="0" indent="0">
              <a:lnSpc>
                <a:spcPct val="120000"/>
              </a:lnSpc>
              <a:buNone/>
            </a:pPr>
            <a:endParaRPr lang="en-GB" sz="2900" dirty="0">
              <a:solidFill>
                <a:schemeClr val="tx2"/>
              </a:solidFill>
            </a:endParaRPr>
          </a:p>
          <a:p>
            <a:pPr marL="0" indent="0">
              <a:buNone/>
            </a:pPr>
            <a:endParaRPr lang="en-US" sz="2400" kern="1200" dirty="0">
              <a:solidFill>
                <a:schemeClr val="tx2"/>
              </a:solidFill>
              <a:latin typeface="+mn-lt"/>
              <a:ea typeface="+mn-ea"/>
              <a:cs typeface="+mn-cs"/>
            </a:endParaRPr>
          </a:p>
        </p:txBody>
      </p:sp>
      <p:grpSp>
        <p:nvGrpSpPr>
          <p:cNvPr id="37" name="Group 36">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4" name="Freeform: Shape 43">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691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753925" y="1321057"/>
            <a:ext cx="10684151" cy="460036"/>
          </a:xfrm>
        </p:spPr>
        <p:txBody>
          <a:bodyPr vert="horz" lIns="91440" tIns="45720" rIns="91440" bIns="45720" rtlCol="0" anchor="b">
            <a:normAutofit fontScale="90000"/>
          </a:bodyPr>
          <a:lstStyle/>
          <a:p>
            <a:pPr algn="ctr"/>
            <a:r>
              <a:rPr lang="en-US" sz="5200" kern="1200" dirty="0">
                <a:solidFill>
                  <a:schemeClr val="tx2"/>
                </a:solidFill>
                <a:latin typeface="+mj-lt"/>
                <a:ea typeface="+mj-ea"/>
                <a:cs typeface="+mj-cs"/>
              </a:rPr>
              <a:t>Getting In Touch</a:t>
            </a:r>
          </a:p>
        </p:txBody>
      </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1361395" y="2138901"/>
            <a:ext cx="9469211" cy="3808675"/>
          </a:xfrm>
        </p:spPr>
        <p:txBody>
          <a:bodyPr vert="horz" lIns="91440" tIns="45720" rIns="91440" bIns="45720" rtlCol="0" anchor="t">
            <a:normAutofit/>
          </a:bodyPr>
          <a:lstStyle/>
          <a:p>
            <a:pPr marL="0" indent="0">
              <a:buNone/>
            </a:pPr>
            <a:r>
              <a:rPr lang="en-GB" sz="2400" kern="1200" dirty="0">
                <a:solidFill>
                  <a:schemeClr val="tx2"/>
                </a:solidFill>
                <a:latin typeface="+mn-lt"/>
                <a:ea typeface="+mn-ea"/>
                <a:cs typeface="+mn-cs"/>
              </a:rPr>
              <a:t>		</a:t>
            </a:r>
          </a:p>
          <a:p>
            <a:pPr marL="0" indent="0">
              <a:buNone/>
            </a:pPr>
            <a:endParaRPr lang="en-GB" sz="2400" dirty="0">
              <a:solidFill>
                <a:schemeClr val="tx2"/>
              </a:solidFill>
            </a:endParaRPr>
          </a:p>
          <a:p>
            <a:pPr marL="0" indent="0">
              <a:buNone/>
            </a:pPr>
            <a:r>
              <a:rPr lang="en-GB" sz="2400" dirty="0">
                <a:solidFill>
                  <a:schemeClr val="tx2"/>
                </a:solidFill>
              </a:rPr>
              <a:t>If you have any queries, or experience any accessibility issues using this Recruitment Pack, </a:t>
            </a:r>
            <a:r>
              <a:rPr lang="en-GB" sz="2400" kern="1200" dirty="0">
                <a:solidFill>
                  <a:schemeClr val="tx2"/>
                </a:solidFill>
                <a:latin typeface="+mn-lt"/>
                <a:ea typeface="+mn-ea"/>
                <a:cs typeface="+mn-cs"/>
              </a:rPr>
              <a:t>please contact: </a:t>
            </a:r>
            <a:br>
              <a:rPr lang="en-GB" sz="2400" kern="1200" dirty="0">
                <a:solidFill>
                  <a:schemeClr val="tx2"/>
                </a:solidFill>
                <a:latin typeface="+mn-lt"/>
                <a:ea typeface="+mn-ea"/>
                <a:cs typeface="+mn-cs"/>
              </a:rPr>
            </a:br>
            <a:br>
              <a:rPr lang="en-GB" sz="2400" kern="1200" dirty="0">
                <a:solidFill>
                  <a:schemeClr val="tx2"/>
                </a:solidFill>
                <a:latin typeface="+mn-lt"/>
                <a:ea typeface="+mn-ea"/>
                <a:cs typeface="+mn-cs"/>
              </a:rPr>
            </a:br>
            <a:r>
              <a:rPr lang="en-GB" sz="2400" kern="1200" dirty="0">
                <a:solidFill>
                  <a:schemeClr val="tx2"/>
                </a:solidFill>
                <a:latin typeface="+mn-lt"/>
                <a:ea typeface="+mn-ea"/>
                <a:cs typeface="+mn-cs"/>
                <a:hlinkClick r:id="rId2"/>
              </a:rPr>
              <a:t>edinburghlegacyreview@edinburgh.gov.uk</a:t>
            </a:r>
            <a:endParaRPr lang="en-US" sz="2400" dirty="0">
              <a:solidFill>
                <a:schemeClr val="tx2"/>
              </a:solidFill>
            </a:endParaRPr>
          </a:p>
          <a:p>
            <a:pPr marL="0" indent="0">
              <a:buNone/>
            </a:pPr>
            <a:endParaRPr lang="en-US" sz="2400" kern="1200" dirty="0">
              <a:solidFill>
                <a:schemeClr val="tx2"/>
              </a:solidFill>
              <a:latin typeface="+mn-lt"/>
              <a:ea typeface="+mn-ea"/>
              <a:cs typeface="+mn-cs"/>
            </a:endParaRPr>
          </a:p>
          <a:p>
            <a:pPr marL="0" indent="0">
              <a:buNone/>
            </a:pPr>
            <a:r>
              <a:rPr lang="en-US" sz="2400" dirty="0">
                <a:solidFill>
                  <a:schemeClr val="tx2"/>
                </a:solidFill>
              </a:rPr>
              <a:t>Thank you.</a:t>
            </a:r>
            <a:endParaRPr lang="en-GB" sz="2400" kern="1200" dirty="0">
              <a:solidFill>
                <a:schemeClr val="tx2"/>
              </a:solidFill>
              <a:latin typeface="+mn-lt"/>
              <a:ea typeface="+mn-ea"/>
              <a:cs typeface="+mn-cs"/>
            </a:endParaRPr>
          </a:p>
        </p:txBody>
      </p:sp>
      <p:grpSp>
        <p:nvGrpSpPr>
          <p:cNvPr id="37" name="Group 36">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4" name="Freeform: Shape 43">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54603F3A-932D-DF6B-C451-F578080C4121}"/>
              </a:ext>
            </a:extLst>
          </p:cNvPr>
          <p:cNvPicPr>
            <a:picLocks noChangeAspect="1"/>
          </p:cNvPicPr>
          <p:nvPr/>
        </p:nvPicPr>
        <p:blipFill>
          <a:blip r:embed="rId3"/>
          <a:stretch>
            <a:fillRect/>
          </a:stretch>
        </p:blipFill>
        <p:spPr>
          <a:xfrm>
            <a:off x="7792720" y="4064000"/>
            <a:ext cx="3174520" cy="2067822"/>
          </a:xfrm>
          <a:prstGeom prst="rect">
            <a:avLst/>
          </a:prstGeom>
        </p:spPr>
      </p:pic>
    </p:spTree>
    <p:extLst>
      <p:ext uri="{BB962C8B-B14F-4D97-AF65-F5344CB8AC3E}">
        <p14:creationId xmlns:p14="http://schemas.microsoft.com/office/powerpoint/2010/main" val="1682141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59" name="Rectangle 15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63" name="Group 16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64" name="Freeform: Shape 16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5" name="Freeform: Shape 16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6" name="Freeform: Shape 16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7EF44DA-D2F2-198F-BB3D-8E3E7868E804}"/>
              </a:ext>
            </a:extLst>
          </p:cNvPr>
          <p:cNvSpPr>
            <a:spLocks noGrp="1"/>
          </p:cNvSpPr>
          <p:nvPr>
            <p:ph type="title"/>
          </p:nvPr>
        </p:nvSpPr>
        <p:spPr>
          <a:xfrm>
            <a:off x="804672" y="2023236"/>
            <a:ext cx="3659777" cy="2820908"/>
          </a:xfrm>
        </p:spPr>
        <p:txBody>
          <a:bodyPr>
            <a:normAutofit/>
          </a:bodyPr>
          <a:lstStyle/>
          <a:p>
            <a:r>
              <a:rPr lang="en-GB" sz="4000" dirty="0">
                <a:solidFill>
                  <a:schemeClr val="tx2"/>
                </a:solidFill>
              </a:rPr>
              <a:t>Contents</a:t>
            </a:r>
          </a:p>
        </p:txBody>
      </p:sp>
      <p:graphicFrame>
        <p:nvGraphicFramePr>
          <p:cNvPr id="128" name="Content Placeholder 2">
            <a:extLst>
              <a:ext uri="{FF2B5EF4-FFF2-40B4-BE49-F238E27FC236}">
                <a16:creationId xmlns:a16="http://schemas.microsoft.com/office/drawing/2014/main" id="{A32C3A7B-5748-973D-384F-BBC99270956B}"/>
              </a:ext>
            </a:extLst>
          </p:cNvPr>
          <p:cNvGraphicFramePr>
            <a:graphicFrameLocks noGrp="1"/>
          </p:cNvGraphicFramePr>
          <p:nvPr>
            <p:ph idx="1"/>
            <p:extLst>
              <p:ext uri="{D42A27DB-BD31-4B8C-83A1-F6EECF244321}">
                <p14:modId xmlns:p14="http://schemas.microsoft.com/office/powerpoint/2010/main" val="2454074876"/>
              </p:ext>
            </p:extLst>
          </p:nvPr>
        </p:nvGraphicFramePr>
        <p:xfrm>
          <a:off x="6091238" y="1544319"/>
          <a:ext cx="5115491" cy="4359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96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5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1794456" y="648563"/>
            <a:ext cx="9829800" cy="1050113"/>
          </a:xfrm>
        </p:spPr>
        <p:txBody>
          <a:bodyPr vert="horz" lIns="91440" tIns="45720" rIns="91440" bIns="45720" rtlCol="0" anchor="b">
            <a:normAutofit/>
          </a:bodyPr>
          <a:lstStyle/>
          <a:p>
            <a:pPr algn="ctr"/>
            <a:r>
              <a:rPr lang="en-US" sz="4700" dirty="0">
                <a:solidFill>
                  <a:schemeClr val="tx2"/>
                </a:solidFill>
              </a:rPr>
              <a:t>     Welcome and Introduction</a:t>
            </a:r>
            <a:endParaRPr lang="en-US" sz="4700" kern="1200" dirty="0">
              <a:solidFill>
                <a:schemeClr val="tx2"/>
              </a:solidFill>
              <a:latin typeface="+mj-lt"/>
              <a:ea typeface="+mj-ea"/>
              <a:cs typeface="+mj-cs"/>
            </a:endParaRPr>
          </a:p>
        </p:txBody>
      </p:sp>
      <p:grpSp>
        <p:nvGrpSpPr>
          <p:cNvPr id="68" name="Group 5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69" name="Freeform: Shape 5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5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5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3793497" y="671043"/>
            <a:ext cx="6703643" cy="6858000"/>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44546A"/>
                </a:solidFill>
                <a:effectLst/>
                <a:uLnTx/>
                <a:uFillTx/>
                <a:latin typeface="Calibri" panose="020F0502020204030204"/>
                <a:ea typeface="+mn-ea"/>
                <a:cs typeface="+mn-cs"/>
              </a:rPr>
              <a:t>‘It is my great pleasure as the independent Chair of the Edinburgh Slavery and Colonialism Legacy Review Implementation Group to extend a warm and heartfelt welcome to each one of you.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i="0" u="none" strike="noStrike" kern="1200" cap="none" spc="0" normalizeH="0" baseline="0" noProof="0" dirty="0">
                <a:ln>
                  <a:noFill/>
                </a:ln>
                <a:solidFill>
                  <a:srgbClr val="44546A"/>
                </a:solidFill>
                <a:effectLst/>
                <a:uLnTx/>
                <a:uFillTx/>
                <a:latin typeface="Calibri" panose="020F0502020204030204"/>
                <a:ea typeface="+mn-ea"/>
                <a:cs typeface="+mn-cs"/>
              </a:rPr>
              <a:t>It is an honour to have you join us in our mission to promote equity, justice, dignity, compassion, and love in our beautiful city.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i="0" u="none" strike="noStrike" kern="1200" cap="none" spc="0" normalizeH="0" baseline="0" noProof="0" dirty="0">
                <a:ln>
                  <a:noFill/>
                </a:ln>
                <a:solidFill>
                  <a:srgbClr val="44546A"/>
                </a:solidFill>
                <a:effectLst/>
                <a:uLnTx/>
                <a:uFillTx/>
                <a:latin typeface="Calibri" panose="020F0502020204030204"/>
                <a:ea typeface="+mn-ea"/>
                <a:cs typeface="+mn-cs"/>
              </a:rPr>
              <a:t>We believe </a:t>
            </a: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that diverse voices and perspectives are essential to ensure our Recommendations meet the needs of our entire community. That's why we are actively seeking passionate individuals like you to become members and supporters of this work. Together, we can drive meaningful change and create a more inclusive and equitable city.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I would like to emphasise the crucial role that </a:t>
            </a:r>
            <a:r>
              <a:rPr lang="en-GB" sz="1600" dirty="0">
                <a:solidFill>
                  <a:srgbClr val="44546A"/>
                </a:solidFill>
                <a:latin typeface="Calibri" panose="020F0502020204030204"/>
              </a:rPr>
              <a:t>the </a:t>
            </a: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business community, government, education, universities and policymakers must play in addressing racial opportunity gaps and dismantling systemic barriers.’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400" dirty="0">
              <a:solidFill>
                <a:srgbClr val="44546A"/>
              </a:solidFill>
              <a:latin typeface="Calibri" panose="020F0502020204030204"/>
            </a:endParaRPr>
          </a:p>
          <a:p>
            <a:pPr marL="0" indent="0">
              <a:buNone/>
            </a:pPr>
            <a:endParaRPr lang="en-US" sz="1800" kern="1200" dirty="0">
              <a:solidFill>
                <a:schemeClr val="tx2"/>
              </a:solidFill>
              <a:latin typeface="+mn-lt"/>
              <a:ea typeface="+mn-ea"/>
              <a:cs typeface="+mn-cs"/>
            </a:endParaRPr>
          </a:p>
        </p:txBody>
      </p:sp>
      <p:grpSp>
        <p:nvGrpSpPr>
          <p:cNvPr id="62" name="Group 6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63" name="Freeform: Shape 6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66" name="Freeform: Shape 6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3ED6608F-DDEA-85DD-2367-5182AD4FB80E}"/>
              </a:ext>
            </a:extLst>
          </p:cNvPr>
          <p:cNvPicPr>
            <a:picLocks noChangeAspect="1"/>
          </p:cNvPicPr>
          <p:nvPr/>
        </p:nvPicPr>
        <p:blipFill>
          <a:blip r:embed="rId2"/>
          <a:stretch>
            <a:fillRect/>
          </a:stretch>
        </p:blipFill>
        <p:spPr>
          <a:xfrm>
            <a:off x="470928" y="2976261"/>
            <a:ext cx="2979937" cy="3050828"/>
          </a:xfrm>
          <a:prstGeom prst="rect">
            <a:avLst/>
          </a:prstGeom>
        </p:spPr>
      </p:pic>
    </p:spTree>
    <p:extLst>
      <p:ext uri="{BB962C8B-B14F-4D97-AF65-F5344CB8AC3E}">
        <p14:creationId xmlns:p14="http://schemas.microsoft.com/office/powerpoint/2010/main" val="205591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5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1741804" y="140015"/>
            <a:ext cx="9829800" cy="1085706"/>
          </a:xfrm>
        </p:spPr>
        <p:txBody>
          <a:bodyPr vert="horz" lIns="91440" tIns="45720" rIns="91440" bIns="45720" rtlCol="0" anchor="b">
            <a:normAutofit/>
          </a:bodyPr>
          <a:lstStyle/>
          <a:p>
            <a:pPr algn="ctr"/>
            <a:r>
              <a:rPr lang="en-US" sz="4700" dirty="0">
                <a:solidFill>
                  <a:schemeClr val="tx2"/>
                </a:solidFill>
              </a:rPr>
              <a:t>      </a:t>
            </a:r>
            <a:endParaRPr lang="en-US" sz="4700" kern="1200" dirty="0">
              <a:solidFill>
                <a:schemeClr val="tx2"/>
              </a:solidFill>
              <a:latin typeface="+mj-lt"/>
              <a:ea typeface="+mj-ea"/>
              <a:cs typeface="+mj-cs"/>
            </a:endParaRPr>
          </a:p>
        </p:txBody>
      </p:sp>
      <p:grpSp>
        <p:nvGrpSpPr>
          <p:cNvPr id="68" name="Group 5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69" name="Freeform: Shape 5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5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5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2958046" y="1011981"/>
            <a:ext cx="7776215" cy="6059759"/>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‘It is not enough to simply acknowledge the existence of inequality and racism; we must show brave and courageous leadership and take action to address these issues. By doing so, we can truly realise equity and afford dignity to everyone. I welcome your support.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We owe it to future generations to aspire towards a </a:t>
            </a:r>
            <a:r>
              <a:rPr lang="en-GB" sz="1600" dirty="0">
                <a:solidFill>
                  <a:srgbClr val="44546A"/>
                </a:solidFill>
                <a:latin typeface="Calibri" panose="020F0502020204030204"/>
              </a:rPr>
              <a:t>society</a:t>
            </a: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 that is free from injustice, racism, and inequality. That is our collective responsibility.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I invite you to rise to the challenge and work in the spirit of ‘Harambee’ to build a city that recognises and values all its citizens.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Our collective responsibility must extend beyond words—it requires concrete actions to shape a brighter future for our city. We all have a part to play.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Let us join hands to confront the painful legacy of slavery and colonialism, address its enduring effects, and strive for a society where everyone is treated with dignity, love,  compassion and has equal opportunities to thrive.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rPr>
              <a:t>Thank you for your unwavering support and for being an integral part of this crucial journey. I eagerly look forward to welcoming the new members and supporters to our Group</a:t>
            </a:r>
            <a:r>
              <a:rPr lang="en-GB" sz="1600" dirty="0">
                <a:solidFill>
                  <a:srgbClr val="44546A"/>
                </a:solidFill>
                <a:latin typeface="Calibri" panose="020F0502020204030204"/>
              </a:rPr>
              <a:t> </a:t>
            </a:r>
            <a:r>
              <a:rPr lang="en-GB" sz="1600">
                <a:solidFill>
                  <a:srgbClr val="44546A"/>
                </a:solidFill>
                <a:latin typeface="Calibri" panose="020F0502020204030204"/>
              </a:rPr>
              <a:t>and Network</a:t>
            </a:r>
            <a:r>
              <a:rPr lang="en-GB" sz="1600" dirty="0">
                <a:solidFill>
                  <a:srgbClr val="44546A"/>
                </a:solidFill>
                <a:latin typeface="Calibri" panose="020F0502020204030204"/>
              </a:rPr>
              <a:t>.’</a:t>
            </a:r>
            <a:endPar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b="1" dirty="0">
                <a:solidFill>
                  <a:srgbClr val="44546A"/>
                </a:solidFill>
                <a:latin typeface="Calibri" panose="020F0502020204030204"/>
              </a:rPr>
              <a:t>Irene Mosota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mn-ea"/>
                <a:cs typeface="+mn-cs"/>
              </a:rPr>
              <a:t>Edinburgh Slavery and Colonialism Legacy Review Implementation Group Chair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indent="0">
              <a:buNone/>
            </a:pPr>
            <a:endParaRPr lang="en-US" sz="1800" kern="1200" dirty="0">
              <a:solidFill>
                <a:schemeClr val="tx2"/>
              </a:solidFill>
              <a:latin typeface="+mn-lt"/>
              <a:ea typeface="+mn-ea"/>
              <a:cs typeface="+mn-cs"/>
            </a:endParaRPr>
          </a:p>
        </p:txBody>
      </p:sp>
      <p:grpSp>
        <p:nvGrpSpPr>
          <p:cNvPr id="62" name="Group 6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63" name="Freeform: Shape 6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66" name="Freeform: Shape 6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3942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5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1741804" y="140015"/>
            <a:ext cx="9829800" cy="1325880"/>
          </a:xfrm>
        </p:spPr>
        <p:txBody>
          <a:bodyPr vert="horz" lIns="91440" tIns="45720" rIns="91440" bIns="45720" rtlCol="0" anchor="b">
            <a:normAutofit/>
          </a:bodyPr>
          <a:lstStyle/>
          <a:p>
            <a:pPr algn="ctr"/>
            <a:r>
              <a:rPr lang="en-US" sz="4700" kern="1200" dirty="0">
                <a:solidFill>
                  <a:schemeClr val="tx2"/>
                </a:solidFill>
                <a:latin typeface="+mj-lt"/>
                <a:ea typeface="+mj-ea"/>
                <a:cs typeface="+mj-cs"/>
              </a:rPr>
              <a:t>Background Information</a:t>
            </a:r>
          </a:p>
        </p:txBody>
      </p:sp>
      <p:grpSp>
        <p:nvGrpSpPr>
          <p:cNvPr id="68" name="Group 5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69" name="Freeform: Shape 5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5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5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DA2B8EE3-E752-0869-658A-B87E97AC10A1}"/>
              </a:ext>
            </a:extLst>
          </p:cNvPr>
          <p:cNvPicPr>
            <a:picLocks noChangeAspect="1"/>
          </p:cNvPicPr>
          <p:nvPr/>
        </p:nvPicPr>
        <p:blipFill>
          <a:blip r:embed="rId2"/>
          <a:stretch>
            <a:fillRect/>
          </a:stretch>
        </p:blipFill>
        <p:spPr>
          <a:xfrm>
            <a:off x="336757" y="2975573"/>
            <a:ext cx="2568209" cy="3300791"/>
          </a:xfrm>
          <a:prstGeom prst="rect">
            <a:avLst/>
          </a:prstGeom>
        </p:spPr>
      </p:pic>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3241417" y="938255"/>
            <a:ext cx="8142653" cy="5779730"/>
          </a:xfrm>
        </p:spPr>
        <p:txBody>
          <a:bodyPr vert="horz" lIns="91440" tIns="45720" rIns="91440" bIns="45720" rtlCol="0" anchor="ctr">
            <a:normAutofit/>
          </a:bodyPr>
          <a:lstStyle/>
          <a:p>
            <a:pPr marL="0" indent="0">
              <a:buNone/>
            </a:pPr>
            <a:endParaRPr lang="en-GB" sz="1600" b="1" dirty="0"/>
          </a:p>
          <a:p>
            <a:pPr marL="0" indent="0">
              <a:buNone/>
            </a:pPr>
            <a:r>
              <a:rPr lang="en-GB" sz="1600" b="1" dirty="0">
                <a:solidFill>
                  <a:schemeClr val="tx2"/>
                </a:solidFill>
              </a:rPr>
              <a:t>Black Lives Matter</a:t>
            </a:r>
          </a:p>
          <a:p>
            <a:pPr marL="0" indent="0">
              <a:buNone/>
            </a:pPr>
            <a:r>
              <a:rPr lang="en-GB" sz="1600" dirty="0">
                <a:solidFill>
                  <a:schemeClr val="tx2"/>
                </a:solidFill>
              </a:rPr>
              <a:t>Following the murder of George Floyd in May 2020, cities across the world witnessed public demonstrations in support of the Black Lives Matter movement. Several of these took place in Edinburgh where the statues and memorials dedicated to people and events associated with slavery or colonialism became the focal point of community anger. </a:t>
            </a:r>
          </a:p>
          <a:p>
            <a:pPr marL="0" indent="0">
              <a:buNone/>
            </a:pPr>
            <a:r>
              <a:rPr lang="en-GB" sz="1600" dirty="0">
                <a:solidFill>
                  <a:schemeClr val="tx2"/>
                </a:solidFill>
              </a:rPr>
              <a:t>In July that year, The City of Edinburgh Council’s Policy and Sustainability Committee agreed a set of actions to address historic racial injustice and stem modern day discrimination, including the establishment of an independent review to consider and make recommendations on Edinburgh’s slavery and colonialism legacy in the civic realm. Sir Geoff Palmer was invited to create a Review Group and to lead this work.</a:t>
            </a:r>
          </a:p>
          <a:p>
            <a:pPr marL="0" indent="0">
              <a:buNone/>
            </a:pPr>
            <a:endParaRPr lang="en-GB" sz="1600" dirty="0">
              <a:solidFill>
                <a:schemeClr val="tx2"/>
              </a:solidFill>
            </a:endParaRPr>
          </a:p>
          <a:p>
            <a:pPr marL="0" indent="0">
              <a:buNone/>
            </a:pPr>
            <a:r>
              <a:rPr lang="en-GB" sz="1600" b="1" dirty="0">
                <a:solidFill>
                  <a:schemeClr val="tx2"/>
                </a:solidFill>
              </a:rPr>
              <a:t>Edinburgh Slavery and Colonialism Legacy Review (ESCLR)</a:t>
            </a:r>
          </a:p>
          <a:p>
            <a:pPr marL="0" indent="0">
              <a:buNone/>
            </a:pPr>
            <a:r>
              <a:rPr lang="en-GB" sz="1600" dirty="0">
                <a:solidFill>
                  <a:schemeClr val="tx2"/>
                </a:solidFill>
              </a:rPr>
              <a:t>The Review Group met over an 18-month period, between December 2020 and June 2022. It decided to follow the UNESCO approach to interpretation as it enabled individual features associated with slavery and colonialism to be related to broader themes of relevance, and then to the issues caused by its legacy today, such as racism and inequality. </a:t>
            </a:r>
          </a:p>
          <a:p>
            <a:pPr marL="0" indent="0">
              <a:buNone/>
            </a:pPr>
            <a:endParaRPr lang="en-US" sz="1800" kern="1200" dirty="0">
              <a:solidFill>
                <a:schemeClr val="tx2"/>
              </a:solidFill>
              <a:latin typeface="+mn-lt"/>
              <a:ea typeface="+mn-ea"/>
              <a:cs typeface="+mn-cs"/>
            </a:endParaRPr>
          </a:p>
        </p:txBody>
      </p:sp>
      <p:grpSp>
        <p:nvGrpSpPr>
          <p:cNvPr id="62" name="Group 6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63" name="Freeform: Shape 6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66" name="Freeform: Shape 6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347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5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1741804" y="140015"/>
            <a:ext cx="9829800" cy="1325880"/>
          </a:xfrm>
        </p:spPr>
        <p:txBody>
          <a:bodyPr vert="horz" lIns="91440" tIns="45720" rIns="91440" bIns="45720" rtlCol="0" anchor="b">
            <a:normAutofit/>
          </a:bodyPr>
          <a:lstStyle/>
          <a:p>
            <a:pPr algn="ctr"/>
            <a:r>
              <a:rPr lang="en-US" sz="4700" kern="1200" dirty="0">
                <a:solidFill>
                  <a:schemeClr val="tx2"/>
                </a:solidFill>
                <a:latin typeface="+mj-lt"/>
                <a:ea typeface="+mj-ea"/>
                <a:cs typeface="+mj-cs"/>
              </a:rPr>
              <a:t>Background Information</a:t>
            </a:r>
          </a:p>
        </p:txBody>
      </p:sp>
      <p:grpSp>
        <p:nvGrpSpPr>
          <p:cNvPr id="68" name="Group 5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69" name="Freeform: Shape 5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5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5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1590261" y="-858741"/>
            <a:ext cx="9414343" cy="7498080"/>
          </a:xfrm>
        </p:spPr>
        <p:txBody>
          <a:bodyPr vert="horz" lIns="91440" tIns="45720" rIns="91440" bIns="45720" rtlCol="0" anchor="ctr">
            <a:normAutofit fontScale="70000" lnSpcReduction="20000"/>
          </a:bodyPr>
          <a:lstStyle/>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lnSpc>
                <a:spcPct val="120000"/>
              </a:lnSpc>
              <a:buNone/>
            </a:pPr>
            <a:endParaRPr lang="en-GB" sz="1800" kern="1200" dirty="0">
              <a:solidFill>
                <a:schemeClr val="tx2"/>
              </a:solidFill>
              <a:latin typeface="+mn-lt"/>
              <a:ea typeface="+mn-ea"/>
              <a:cs typeface="+mn-cs"/>
            </a:endParaRPr>
          </a:p>
          <a:p>
            <a:pPr marL="0" indent="0">
              <a:lnSpc>
                <a:spcPct val="120000"/>
              </a:lnSpc>
              <a:buNone/>
            </a:pPr>
            <a:endParaRPr lang="en-GB" sz="2300" dirty="0">
              <a:solidFill>
                <a:schemeClr val="tx2"/>
              </a:solidFill>
            </a:endParaRPr>
          </a:p>
          <a:p>
            <a:pPr marL="0" indent="0">
              <a:lnSpc>
                <a:spcPct val="120000"/>
              </a:lnSpc>
              <a:buNone/>
            </a:pPr>
            <a:r>
              <a:rPr lang="en-GB" sz="2300" kern="1200" dirty="0">
                <a:solidFill>
                  <a:schemeClr val="tx2"/>
                </a:solidFill>
                <a:latin typeface="+mn-lt"/>
                <a:ea typeface="+mn-ea"/>
                <a:cs typeface="+mn-cs"/>
              </a:rPr>
              <a:t>39 features, categorised under 10 key themes, were identified by the Group as being both representative and illustrative of the degree to which slavery and colonialism were linked to most aspects of city life in the past. These were highlighted in a public consultation which more than 4,000 people and 35 organisations took part in to express their views about how this legacy, and the racism it has resulted in, can be addressed.</a:t>
            </a:r>
            <a:endParaRPr lang="en-GB" sz="2300" dirty="0">
              <a:solidFill>
                <a:schemeClr val="tx2"/>
              </a:solidFill>
            </a:endParaRPr>
          </a:p>
          <a:p>
            <a:pPr marL="0" indent="0">
              <a:lnSpc>
                <a:spcPct val="120000"/>
              </a:lnSpc>
              <a:buNone/>
            </a:pPr>
            <a:r>
              <a:rPr lang="en-GB" sz="2300" b="1" kern="1200" dirty="0">
                <a:solidFill>
                  <a:schemeClr val="tx2"/>
                </a:solidFill>
                <a:latin typeface="+mn-lt"/>
                <a:ea typeface="+mn-ea"/>
                <a:cs typeface="+mn-cs"/>
              </a:rPr>
              <a:t>The ESCLR Recommendations</a:t>
            </a:r>
          </a:p>
          <a:p>
            <a:pPr marL="0" indent="0">
              <a:lnSpc>
                <a:spcPct val="120000"/>
              </a:lnSpc>
              <a:buNone/>
            </a:pPr>
            <a:r>
              <a:rPr lang="en-GB" sz="2300" dirty="0">
                <a:solidFill>
                  <a:schemeClr val="tx2"/>
                </a:solidFill>
              </a:rPr>
              <a:t>Informed by the findings of the public consultation, the Review Group made 10 recommendations as follows:</a:t>
            </a:r>
          </a:p>
          <a:p>
            <a:pPr marL="457200" indent="-457200">
              <a:lnSpc>
                <a:spcPct val="120000"/>
              </a:lnSpc>
              <a:buFont typeface="+mj-lt"/>
              <a:buAutoNum type="arabicPeriod"/>
            </a:pPr>
            <a:r>
              <a:rPr lang="en-GB" sz="2300" dirty="0">
                <a:solidFill>
                  <a:schemeClr val="tx2"/>
                </a:solidFill>
              </a:rPr>
              <a:t>For the Council to publicly acknowledge the city’s past role in sustaining slavery and colonialism, and to issue an apology to those places and people who suffered. </a:t>
            </a:r>
          </a:p>
          <a:p>
            <a:pPr marL="457200" indent="-457200">
              <a:lnSpc>
                <a:spcPct val="120000"/>
              </a:lnSpc>
              <a:buFont typeface="+mj-lt"/>
              <a:buAutoNum type="arabicPeriod"/>
            </a:pPr>
            <a:r>
              <a:rPr lang="en-GB" sz="2300" dirty="0">
                <a:solidFill>
                  <a:schemeClr val="tx2"/>
                </a:solidFill>
              </a:rPr>
              <a:t>Statues, monuments, buildings and street names associated with slavery and colonialism in Edinburgh are retained and re-presented in accordance with a new, dedicated interpretation strategy which explains the nature and consequences of that involvement. </a:t>
            </a:r>
          </a:p>
          <a:p>
            <a:pPr marL="457200" indent="-457200">
              <a:lnSpc>
                <a:spcPct val="120000"/>
              </a:lnSpc>
              <a:buFont typeface="+mj-lt"/>
              <a:buAutoNum type="arabicPeriod"/>
            </a:pPr>
            <a:r>
              <a:rPr lang="en-GB" sz="2300" dirty="0">
                <a:solidFill>
                  <a:schemeClr val="tx2"/>
                </a:solidFill>
              </a:rPr>
              <a:t> City-wide observance of the annual, UNESCO-designated International Day for the Remembrance of the Slave Trade and its Abolition every August 23 is introduced and resourced. </a:t>
            </a:r>
          </a:p>
        </p:txBody>
      </p:sp>
      <p:grpSp>
        <p:nvGrpSpPr>
          <p:cNvPr id="62" name="Group 6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63" name="Freeform: Shape 6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66" name="Freeform: Shape 6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6833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5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1741804" y="140015"/>
            <a:ext cx="9829800" cy="1325880"/>
          </a:xfrm>
        </p:spPr>
        <p:txBody>
          <a:bodyPr vert="horz" lIns="91440" tIns="45720" rIns="91440" bIns="45720" rtlCol="0" anchor="b">
            <a:normAutofit/>
          </a:bodyPr>
          <a:lstStyle/>
          <a:p>
            <a:pPr algn="ctr"/>
            <a:r>
              <a:rPr lang="en-US" sz="4700" kern="1200" dirty="0">
                <a:solidFill>
                  <a:schemeClr val="tx2"/>
                </a:solidFill>
                <a:latin typeface="+mj-lt"/>
                <a:ea typeface="+mj-ea"/>
                <a:cs typeface="+mj-cs"/>
              </a:rPr>
              <a:t>Background Information</a:t>
            </a:r>
          </a:p>
        </p:txBody>
      </p:sp>
      <p:grpSp>
        <p:nvGrpSpPr>
          <p:cNvPr id="68" name="Group 5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69" name="Freeform: Shape 5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5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5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1738250" y="-858741"/>
            <a:ext cx="9266355" cy="7049692"/>
          </a:xfrm>
        </p:spPr>
        <p:txBody>
          <a:bodyPr vert="horz" lIns="91440" tIns="45720" rIns="91440" bIns="45720" rtlCol="0" anchor="ctr">
            <a:normAutofit fontScale="70000" lnSpcReduction="20000"/>
          </a:bodyPr>
          <a:lstStyle/>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lnSpc>
                <a:spcPct val="120000"/>
              </a:lnSpc>
              <a:buNone/>
            </a:pPr>
            <a:endParaRPr lang="en-GB" sz="1800" kern="1200" dirty="0">
              <a:solidFill>
                <a:schemeClr val="tx2"/>
              </a:solidFill>
              <a:latin typeface="+mn-lt"/>
              <a:ea typeface="+mn-ea"/>
              <a:cs typeface="+mn-cs"/>
            </a:endParaRPr>
          </a:p>
          <a:p>
            <a:pPr marL="0" indent="0">
              <a:lnSpc>
                <a:spcPct val="120000"/>
              </a:lnSpc>
              <a:buNone/>
            </a:pPr>
            <a:endParaRPr lang="en-GB" sz="1800" dirty="0">
              <a:solidFill>
                <a:schemeClr val="tx2"/>
              </a:solidFill>
            </a:endParaRPr>
          </a:p>
          <a:p>
            <a:pPr marL="0" indent="0">
              <a:lnSpc>
                <a:spcPct val="120000"/>
              </a:lnSpc>
              <a:buNone/>
            </a:pPr>
            <a:endParaRPr lang="en-GB" sz="1800" dirty="0">
              <a:solidFill>
                <a:schemeClr val="tx2"/>
              </a:solidFill>
            </a:endParaRPr>
          </a:p>
          <a:p>
            <a:pPr marL="0" indent="0">
              <a:lnSpc>
                <a:spcPct val="120000"/>
              </a:lnSpc>
              <a:buNone/>
            </a:pPr>
            <a:endParaRPr lang="en-GB" sz="1800" dirty="0">
              <a:solidFill>
                <a:schemeClr val="tx2"/>
              </a:solidFill>
            </a:endParaRPr>
          </a:p>
          <a:p>
            <a:pPr marL="0" indent="0">
              <a:lnSpc>
                <a:spcPct val="120000"/>
              </a:lnSpc>
              <a:buNone/>
            </a:pPr>
            <a:r>
              <a:rPr lang="en-GB" sz="2300" dirty="0">
                <a:solidFill>
                  <a:schemeClr val="tx2"/>
                </a:solidFill>
              </a:rPr>
              <a:t>4.    Teaching and learning materials are developed and delivered to fill the gap in respect of Scotland’s and Edinburgh’s role in slavery and colonialism.</a:t>
            </a:r>
          </a:p>
          <a:p>
            <a:pPr marL="0" indent="0">
              <a:lnSpc>
                <a:spcPct val="120000"/>
              </a:lnSpc>
              <a:buNone/>
            </a:pPr>
            <a:r>
              <a:rPr lang="en-GB" sz="2300" kern="1200" dirty="0">
                <a:solidFill>
                  <a:schemeClr val="tx2"/>
                </a:solidFill>
                <a:latin typeface="+mn-lt"/>
                <a:ea typeface="+mn-ea"/>
                <a:cs typeface="+mn-cs"/>
              </a:rPr>
              <a:t>5.    Friendship agreements are initiated with cities in countries most impacted by Edinburgh’s historic involvement with slavery and colonialism. </a:t>
            </a:r>
          </a:p>
          <a:p>
            <a:pPr marL="0" indent="0">
              <a:lnSpc>
                <a:spcPct val="120000"/>
              </a:lnSpc>
              <a:buNone/>
            </a:pPr>
            <a:r>
              <a:rPr lang="en-GB" sz="2300" kern="1200" dirty="0">
                <a:solidFill>
                  <a:schemeClr val="tx2"/>
                </a:solidFill>
                <a:latin typeface="+mn-lt"/>
                <a:ea typeface="+mn-ea"/>
                <a:cs typeface="+mn-cs"/>
              </a:rPr>
              <a:t>6.    Universities and research bodies are encouraged to fund, develop and publish studies into the many under-researched aspects of Edinburgh’s 6 connections with slavery and colonialism, prioritising the objectives of the new interpretation strategy. </a:t>
            </a:r>
          </a:p>
          <a:p>
            <a:pPr marL="0" indent="0">
              <a:lnSpc>
                <a:spcPct val="120000"/>
              </a:lnSpc>
              <a:buNone/>
            </a:pPr>
            <a:r>
              <a:rPr lang="en-GB" sz="2300" kern="1200" dirty="0">
                <a:solidFill>
                  <a:schemeClr val="tx2"/>
                </a:solidFill>
                <a:latin typeface="+mn-lt"/>
                <a:ea typeface="+mn-ea"/>
                <a:cs typeface="+mn-cs"/>
              </a:rPr>
              <a:t>7.    A significant public artwork is commissioned acknowledging Edinburgh’s links with slavery and colonialism. This initiates the development of a city-wide strategy for public art that fairly represents the diversity of the city and its histories, and capitalises on the creative potential of a multicultural city. </a:t>
            </a:r>
          </a:p>
          <a:p>
            <a:pPr marL="0" indent="0">
              <a:lnSpc>
                <a:spcPct val="120000"/>
              </a:lnSpc>
              <a:buNone/>
            </a:pPr>
            <a:r>
              <a:rPr lang="en-GB" sz="2300" kern="1200" dirty="0">
                <a:solidFill>
                  <a:schemeClr val="tx2"/>
                </a:solidFill>
                <a:latin typeface="+mn-lt"/>
                <a:ea typeface="+mn-ea"/>
                <a:cs typeface="+mn-cs"/>
              </a:rPr>
              <a:t>8.    A positive programme of cultural commissions is established, empowering and resourcing emerging Black and Minority Ethnic creatives in Edinburgh to participate in and shape existing festivals, arts and heritage programmes. </a:t>
            </a:r>
          </a:p>
        </p:txBody>
      </p:sp>
      <p:grpSp>
        <p:nvGrpSpPr>
          <p:cNvPr id="62" name="Group 6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63" name="Freeform: Shape 6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66" name="Freeform: Shape 6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417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5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1741804" y="140015"/>
            <a:ext cx="9829800" cy="1325880"/>
          </a:xfrm>
        </p:spPr>
        <p:txBody>
          <a:bodyPr vert="horz" lIns="91440" tIns="45720" rIns="91440" bIns="45720" rtlCol="0" anchor="b">
            <a:normAutofit/>
          </a:bodyPr>
          <a:lstStyle/>
          <a:p>
            <a:pPr algn="ctr"/>
            <a:r>
              <a:rPr lang="en-US" sz="4700" kern="1200" dirty="0">
                <a:solidFill>
                  <a:schemeClr val="tx2"/>
                </a:solidFill>
                <a:latin typeface="+mj-lt"/>
                <a:ea typeface="+mj-ea"/>
                <a:cs typeface="+mj-cs"/>
              </a:rPr>
              <a:t>Background Information</a:t>
            </a:r>
          </a:p>
        </p:txBody>
      </p:sp>
      <p:grpSp>
        <p:nvGrpSpPr>
          <p:cNvPr id="68" name="Group 5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69" name="Freeform: Shape 5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5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5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1844703" y="-858741"/>
            <a:ext cx="9159902" cy="7049692"/>
          </a:xfrm>
        </p:spPr>
        <p:txBody>
          <a:bodyPr vert="horz" lIns="91440" tIns="45720" rIns="91440" bIns="45720" rtlCol="0" anchor="ctr">
            <a:normAutofit fontScale="85000" lnSpcReduction="10000"/>
          </a:bodyPr>
          <a:lstStyle/>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buNone/>
            </a:pPr>
            <a:endParaRPr lang="en-GB" sz="1800" dirty="0">
              <a:solidFill>
                <a:schemeClr val="tx2"/>
              </a:solidFill>
            </a:endParaRPr>
          </a:p>
          <a:p>
            <a:pPr marL="0" indent="0">
              <a:buNone/>
            </a:pPr>
            <a:endParaRPr lang="en-GB" sz="1800" kern="1200" dirty="0">
              <a:solidFill>
                <a:schemeClr val="tx2"/>
              </a:solidFill>
              <a:latin typeface="+mn-lt"/>
              <a:ea typeface="+mn-ea"/>
              <a:cs typeface="+mn-cs"/>
            </a:endParaRPr>
          </a:p>
          <a:p>
            <a:pPr marL="0" indent="0">
              <a:lnSpc>
                <a:spcPct val="120000"/>
              </a:lnSpc>
              <a:buNone/>
            </a:pPr>
            <a:endParaRPr lang="en-GB" sz="1800" kern="1200" dirty="0">
              <a:solidFill>
                <a:schemeClr val="tx2"/>
              </a:solidFill>
              <a:latin typeface="+mn-lt"/>
              <a:ea typeface="+mn-ea"/>
              <a:cs typeface="+mn-cs"/>
            </a:endParaRPr>
          </a:p>
          <a:p>
            <a:pPr marL="0" indent="0">
              <a:lnSpc>
                <a:spcPct val="120000"/>
              </a:lnSpc>
              <a:buNone/>
            </a:pPr>
            <a:endParaRPr lang="en-GB" sz="1800" dirty="0">
              <a:solidFill>
                <a:schemeClr val="tx2"/>
              </a:solidFill>
            </a:endParaRPr>
          </a:p>
          <a:p>
            <a:pPr marL="0" indent="0">
              <a:lnSpc>
                <a:spcPct val="120000"/>
              </a:lnSpc>
              <a:buNone/>
            </a:pPr>
            <a:r>
              <a:rPr lang="en-GB" sz="2100" dirty="0">
                <a:solidFill>
                  <a:schemeClr val="tx2"/>
                </a:solidFill>
              </a:rPr>
              <a:t>9</a:t>
            </a:r>
            <a:r>
              <a:rPr lang="en-GB" sz="1900" dirty="0">
                <a:solidFill>
                  <a:schemeClr val="tx2"/>
                </a:solidFill>
              </a:rPr>
              <a:t>.   The Council endorses the work of the Empire, Slavery and Scotland’s Museums steering group (ESSM) established by the Scottish Government, and commits to exploring how the capital can contribute to the creation of a dedicated space addressing Scotland’s role in this history.</a:t>
            </a:r>
          </a:p>
          <a:p>
            <a:pPr marL="0" indent="0">
              <a:lnSpc>
                <a:spcPct val="120000"/>
              </a:lnSpc>
              <a:buNone/>
            </a:pPr>
            <a:r>
              <a:rPr lang="en-GB" sz="1900" dirty="0">
                <a:solidFill>
                  <a:schemeClr val="tx2"/>
                </a:solidFill>
              </a:rPr>
              <a:t>10.   An independent legacy stakeholder group is established, supported by the Council, to ensure approved recommendations are actioned, resourced and monitored, and progress is reported annually.</a:t>
            </a:r>
          </a:p>
          <a:p>
            <a:pPr marL="0" indent="0">
              <a:lnSpc>
                <a:spcPct val="120000"/>
              </a:lnSpc>
              <a:buNone/>
            </a:pPr>
            <a:endParaRPr lang="en-GB" sz="1900" dirty="0">
              <a:solidFill>
                <a:schemeClr val="tx2"/>
              </a:solidFill>
            </a:endParaRPr>
          </a:p>
          <a:p>
            <a:pPr marL="0" indent="0">
              <a:lnSpc>
                <a:spcPct val="120000"/>
              </a:lnSpc>
              <a:buNone/>
            </a:pPr>
            <a:r>
              <a:rPr lang="en-GB" sz="1900" b="1" dirty="0">
                <a:solidFill>
                  <a:schemeClr val="tx2"/>
                </a:solidFill>
              </a:rPr>
              <a:t>Implementing the ESCLR Report Recommendations</a:t>
            </a:r>
          </a:p>
          <a:p>
            <a:pPr marL="0" indent="0">
              <a:lnSpc>
                <a:spcPct val="120000"/>
              </a:lnSpc>
              <a:buNone/>
            </a:pPr>
            <a:r>
              <a:rPr lang="en-GB" sz="1900" dirty="0">
                <a:solidFill>
                  <a:schemeClr val="tx2"/>
                </a:solidFill>
              </a:rPr>
              <a:t>The Report and its 10 Recommendations were endorsed by The City of Edinburgh Council in August 2022 and the first recommendation, a civic apology, was issued by the Lord Provost in October 2022.</a:t>
            </a:r>
          </a:p>
          <a:p>
            <a:pPr marL="0" indent="0">
              <a:lnSpc>
                <a:spcPct val="120000"/>
              </a:lnSpc>
              <a:buNone/>
            </a:pPr>
            <a:r>
              <a:rPr lang="en-GB" sz="1900" dirty="0">
                <a:solidFill>
                  <a:schemeClr val="tx2"/>
                </a:solidFill>
              </a:rPr>
              <a:t>The appointment of Irene Mosota as Chair of the new independent ESCLR Implementation Group followed in March 2023, enabling the recruitment process for this Group (as outlined in Recommendation 10) to take place.</a:t>
            </a:r>
          </a:p>
          <a:p>
            <a:pPr marL="0" indent="0">
              <a:lnSpc>
                <a:spcPct val="120000"/>
              </a:lnSpc>
              <a:buNone/>
            </a:pPr>
            <a:endParaRPr lang="en-GB" sz="2300" dirty="0">
              <a:solidFill>
                <a:schemeClr val="tx2"/>
              </a:solidFill>
            </a:endParaRPr>
          </a:p>
        </p:txBody>
      </p:sp>
      <p:grpSp>
        <p:nvGrpSpPr>
          <p:cNvPr id="62" name="Group 6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63" name="Freeform: Shape 6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66" name="Freeform: Shape 6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079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EAA71A6A-611A-39CE-8185-2B082C91F902}"/>
              </a:ext>
            </a:extLst>
          </p:cNvPr>
          <p:cNvSpPr>
            <a:spLocks noGrp="1"/>
          </p:cNvSpPr>
          <p:nvPr>
            <p:ph type="title"/>
          </p:nvPr>
        </p:nvSpPr>
        <p:spPr>
          <a:xfrm>
            <a:off x="753925" y="1321057"/>
            <a:ext cx="10684151" cy="460036"/>
          </a:xfrm>
        </p:spPr>
        <p:txBody>
          <a:bodyPr vert="horz" lIns="91440" tIns="45720" rIns="91440" bIns="45720" rtlCol="0" anchor="b">
            <a:normAutofit fontScale="90000"/>
          </a:bodyPr>
          <a:lstStyle/>
          <a:p>
            <a:pPr algn="ctr"/>
            <a:r>
              <a:rPr lang="en-US" sz="5200" dirty="0">
                <a:solidFill>
                  <a:schemeClr val="tx2"/>
                </a:solidFill>
              </a:rPr>
              <a:t>Relevent</a:t>
            </a:r>
            <a:r>
              <a:rPr lang="en-US" sz="5200" kern="1200" dirty="0">
                <a:solidFill>
                  <a:schemeClr val="tx2"/>
                </a:solidFill>
                <a:latin typeface="+mj-lt"/>
                <a:ea typeface="+mj-ea"/>
                <a:cs typeface="+mj-cs"/>
              </a:rPr>
              <a:t> Documents</a:t>
            </a:r>
          </a:p>
        </p:txBody>
      </p:sp>
      <p:sp>
        <p:nvSpPr>
          <p:cNvPr id="3" name="Content Placeholder 2">
            <a:extLst>
              <a:ext uri="{FF2B5EF4-FFF2-40B4-BE49-F238E27FC236}">
                <a16:creationId xmlns:a16="http://schemas.microsoft.com/office/drawing/2014/main" id="{D3AEC611-FB6D-190F-BC6F-5922212E2B6C}"/>
              </a:ext>
            </a:extLst>
          </p:cNvPr>
          <p:cNvSpPr>
            <a:spLocks noGrp="1"/>
          </p:cNvSpPr>
          <p:nvPr>
            <p:ph idx="1"/>
          </p:nvPr>
        </p:nvSpPr>
        <p:spPr>
          <a:xfrm>
            <a:off x="1361395" y="2138901"/>
            <a:ext cx="9469211" cy="3808675"/>
          </a:xfrm>
        </p:spPr>
        <p:txBody>
          <a:bodyPr vert="horz" lIns="91440" tIns="45720" rIns="91440" bIns="45720" rtlCol="0" anchor="t">
            <a:normAutofit fontScale="85000" lnSpcReduction="20000"/>
          </a:bodyPr>
          <a:lstStyle/>
          <a:p>
            <a:pPr marL="0" indent="0" algn="ctr">
              <a:buNone/>
            </a:pPr>
            <a:r>
              <a:rPr lang="en-GB" sz="2400" dirty="0">
                <a:solidFill>
                  <a:schemeClr val="tx2"/>
                </a:solidFill>
              </a:rPr>
              <a:t>For further information and relevent background reading, please see:</a:t>
            </a:r>
          </a:p>
          <a:p>
            <a:pPr marL="0" indent="0">
              <a:buNone/>
            </a:pPr>
            <a:endParaRPr lang="en-GB" sz="2000" dirty="0">
              <a:solidFill>
                <a:schemeClr val="tx2"/>
              </a:solidFill>
            </a:endParaRPr>
          </a:p>
          <a:p>
            <a:r>
              <a:rPr kumimoji="0" lang="en-GB" sz="2000" b="0" i="0" u="none" strike="noStrike" kern="1200" cap="none" spc="0" normalizeH="0" baseline="0" noProof="0" dirty="0">
                <a:ln>
                  <a:noFill/>
                </a:ln>
                <a:solidFill>
                  <a:srgbClr val="44546A"/>
                </a:solidFill>
                <a:effectLst/>
                <a:uLnTx/>
                <a:uFillTx/>
                <a:latin typeface="Calibri" panose="020F0502020204030204"/>
                <a:ea typeface="+mn-ea"/>
                <a:cs typeface="+mn-cs"/>
              </a:rPr>
              <a:t>Policy and Sustainability Committee Report 21.03.23: </a:t>
            </a:r>
            <a:r>
              <a:rPr lang="en-GB" sz="1400" dirty="0">
                <a:hlinkClick r:id="rId2"/>
              </a:rPr>
              <a:t>ESCLR Implementation Group - APM.pdf</a:t>
            </a:r>
            <a:endParaRPr lang="en-GB" sz="1400" dirty="0"/>
          </a:p>
          <a:p>
            <a:endParaRPr lang="en-GB" sz="2000" dirty="0">
              <a:solidFill>
                <a:schemeClr val="tx2"/>
              </a:solidFill>
            </a:endParaRPr>
          </a:p>
          <a:p>
            <a:r>
              <a:rPr lang="en-GB" sz="2000" dirty="0">
                <a:solidFill>
                  <a:schemeClr val="tx2"/>
                </a:solidFill>
              </a:rPr>
              <a:t>Policy and Sustainability Committee Report 30.08.22 introducing the Report and Recommendations of the Edinburgh Slavery and Colonialism Legacy Review: </a:t>
            </a:r>
            <a:r>
              <a:rPr lang="en-GB" sz="1600" dirty="0">
                <a:hlinkClick r:id="rId3"/>
              </a:rPr>
              <a:t>Item 7.11 - Edinburgh Slavery and Colonialism Legacy Review Report and Recommendations.pdf</a:t>
            </a:r>
            <a:endParaRPr lang="en-GB" sz="1600" dirty="0"/>
          </a:p>
          <a:p>
            <a:endParaRPr lang="en-GB" sz="1600" dirty="0"/>
          </a:p>
          <a:p>
            <a:r>
              <a:rPr lang="en-GB" sz="2000" dirty="0">
                <a:solidFill>
                  <a:schemeClr val="tx2"/>
                </a:solidFill>
              </a:rPr>
              <a:t>Policy and Sustainability Committee Response to Motion 23.07.20 – </a:t>
            </a:r>
            <a:r>
              <a:rPr lang="en-GB" sz="1600" dirty="0">
                <a:hlinkClick r:id="rId4"/>
              </a:rPr>
              <a:t>Black Lives Matter</a:t>
            </a:r>
            <a:endParaRPr lang="en-GB" sz="1600" dirty="0"/>
          </a:p>
          <a:p>
            <a:pPr>
              <a:defRPr/>
            </a:pPr>
            <a:endParaRPr kumimoji="0" lang="en-GB" sz="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a:defRPr/>
            </a:pPr>
            <a:r>
              <a:rPr lang="en-GB" sz="2000" dirty="0">
                <a:solidFill>
                  <a:srgbClr val="44546A"/>
                </a:solidFill>
                <a:latin typeface="Calibri" panose="020F0502020204030204"/>
              </a:rPr>
              <a:t>Equality and Diversity Framework: </a:t>
            </a:r>
            <a:r>
              <a:rPr lang="en-GB" sz="1600" dirty="0">
                <a:hlinkClick r:id="rId5"/>
              </a:rPr>
              <a:t>Equality and diversity framework 2021 to 2025 – The City of Edinburgh Council</a:t>
            </a:r>
            <a:endParaRPr lang="en-GB" sz="1600" dirty="0"/>
          </a:p>
          <a:p>
            <a:pPr>
              <a:defRPr/>
            </a:pPr>
            <a:endParaRPr lang="en-GB" sz="1600" dirty="0"/>
          </a:p>
          <a:p>
            <a:r>
              <a:rPr lang="en-GB" sz="2000" dirty="0">
                <a:solidFill>
                  <a:srgbClr val="44546A"/>
                </a:solidFill>
                <a:latin typeface="Calibri" panose="020F0502020204030204"/>
              </a:rPr>
              <a:t>The City of Edinburgh Council Website Information: </a:t>
            </a:r>
            <a:r>
              <a:rPr lang="en-US" sz="1600" kern="1200" dirty="0">
                <a:solidFill>
                  <a:schemeClr val="tx2"/>
                </a:solidFill>
                <a:latin typeface="+mn-lt"/>
                <a:ea typeface="+mn-ea"/>
                <a:cs typeface="+mn-cs"/>
                <a:hlinkClick r:id="rId6"/>
              </a:rPr>
              <a:t>Slavery and Colonialism in Edinburgh</a:t>
            </a:r>
            <a:endParaRPr lang="en-US" sz="1600" kern="1200" dirty="0">
              <a:solidFill>
                <a:schemeClr val="tx2"/>
              </a:solidFill>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800" dirty="0">
              <a:solidFill>
                <a:schemeClr val="tx2"/>
              </a:solidFill>
            </a:endParaRPr>
          </a:p>
        </p:txBody>
      </p:sp>
      <p:grpSp>
        <p:nvGrpSpPr>
          <p:cNvPr id="37" name="Group 36">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4" name="Freeform: Shape 43">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0480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3561</TotalTime>
  <Words>1902</Words>
  <Application>Microsoft Office PowerPoint</Application>
  <PresentationFormat>Widescreen</PresentationFormat>
  <Paragraphs>140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Edinburgh Slavery and Colonialism Legacy Review Implementation Group &amp; Supporters Network </vt:lpstr>
      <vt:lpstr>Contents</vt:lpstr>
      <vt:lpstr>     Welcome and Introduction</vt:lpstr>
      <vt:lpstr>      </vt:lpstr>
      <vt:lpstr>Background Information</vt:lpstr>
      <vt:lpstr>Background Information</vt:lpstr>
      <vt:lpstr>Background Information</vt:lpstr>
      <vt:lpstr>Background Information</vt:lpstr>
      <vt:lpstr>Relevent Documents</vt:lpstr>
      <vt:lpstr>Getting Involved - the ESCLR Implementation Group  </vt:lpstr>
      <vt:lpstr>Getting Involved - the ESCLR Supporters Network  </vt:lpstr>
      <vt:lpstr>ESCLR Implementation Group  Recruitment</vt:lpstr>
      <vt:lpstr>  ESCLR Supporters Network Recruitment</vt:lpstr>
      <vt:lpstr>Getting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Edinburgh Slavery and Colonialism Legacy Review Implementation Group &amp; Supporter Network</dc:title>
  <dc:creator>Gillian Findlay</dc:creator>
  <cp:lastModifiedBy>Gillian Findlay</cp:lastModifiedBy>
  <cp:revision>16</cp:revision>
  <dcterms:created xsi:type="dcterms:W3CDTF">2023-05-31T14:55:15Z</dcterms:created>
  <dcterms:modified xsi:type="dcterms:W3CDTF">2023-06-15T10:14:53Z</dcterms:modified>
</cp:coreProperties>
</file>