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handoutMasterIdLst>
    <p:handoutMasterId r:id="rId25"/>
  </p:handoutMasterIdLst>
  <p:sldIdLst>
    <p:sldId id="375" r:id="rId3"/>
    <p:sldId id="316" r:id="rId4"/>
    <p:sldId id="377" r:id="rId5"/>
    <p:sldId id="381" r:id="rId6"/>
    <p:sldId id="384" r:id="rId7"/>
    <p:sldId id="385" r:id="rId8"/>
    <p:sldId id="389" r:id="rId9"/>
    <p:sldId id="390" r:id="rId10"/>
    <p:sldId id="392" r:id="rId11"/>
    <p:sldId id="393" r:id="rId12"/>
    <p:sldId id="394" r:id="rId13"/>
    <p:sldId id="396" r:id="rId14"/>
    <p:sldId id="409" r:id="rId15"/>
    <p:sldId id="402" r:id="rId16"/>
    <p:sldId id="403" r:id="rId17"/>
    <p:sldId id="407" r:id="rId18"/>
    <p:sldId id="408" r:id="rId19"/>
    <p:sldId id="289" r:id="rId20"/>
    <p:sldId id="406" r:id="rId21"/>
    <p:sldId id="398" r:id="rId22"/>
    <p:sldId id="308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346" autoAdjust="0"/>
  </p:normalViewPr>
  <p:slideViewPr>
    <p:cSldViewPr>
      <p:cViewPr varScale="1">
        <p:scale>
          <a:sx n="45" d="100"/>
          <a:sy n="45" d="100"/>
        </p:scale>
        <p:origin x="-21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426B9-E094-42D2-9903-DDB9C0C73D9A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3139-7226-41D3-A1D7-01887253BD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28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7A82D5CF-2CE4-41A5-8CE2-6DADBD4C90A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B8D4C69-8045-415C-825E-3843F14A64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415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5341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0102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03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6567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904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4979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1914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1511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1732D1-8476-4E77-9174-40950A2CB696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Fourthly – think there’s a need to look also at economic cost of alcohol – in Edinburgh costs £455 per head per year in alcohol harm – in the top 4 in Scotland.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On that point of the benefits of</a:t>
            </a:r>
            <a:r>
              <a:rPr lang="en-US" baseline="0" dirty="0" smtClean="0"/>
              <a:t> a alcohol licence to a premises its worth reflecting on where the costs are….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Red arrow – public spend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economic benefits of premises tend to go to those businesses/individuals.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Top</a:t>
            </a:r>
            <a:r>
              <a:rPr lang="en-US" baseline="0" dirty="0" smtClean="0"/>
              <a:t> 4 spend.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14134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2580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681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3314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322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527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056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956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642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0961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59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4C69-8045-415C-825E-3843F14A64E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444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547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69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498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4893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1078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2690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7439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816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940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371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5195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416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04985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53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69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F363A0-1616-4BB4-9354-1552E660430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6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1683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758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567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475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5370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8934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6263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af_2co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15888"/>
            <a:ext cx="14652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9"/>
          <p:cNvSpPr txBox="1">
            <a:spLocks noChangeArrowheads="1"/>
          </p:cNvSpPr>
          <p:nvPr userDrawn="1"/>
        </p:nvSpPr>
        <p:spPr bwMode="auto">
          <a:xfrm>
            <a:off x="0" y="6518275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FFFFFF"/>
                </a:solidFill>
              </a:rPr>
              <a:t>www.alcohol-focus-scotland.org.uk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7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af_2co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15888"/>
            <a:ext cx="14652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9"/>
          <p:cNvSpPr txBox="1">
            <a:spLocks noChangeArrowheads="1"/>
          </p:cNvSpPr>
          <p:nvPr userDrawn="1"/>
        </p:nvSpPr>
        <p:spPr bwMode="auto">
          <a:xfrm>
            <a:off x="0" y="6518275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FFFFFF"/>
                </a:solidFill>
              </a:rPr>
              <a:t>www.alcohol-focus-scotland.org.uk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43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emma.crompton@alcohol-focus-scotlan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cohol-focus-scotland.org.uk/campaigns/controlling-availability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www.alcohol-focus-scotland.org.uk/media/89725/outlet-density-and-harm-scotland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Alcohol availability in Edinburgh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136904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Gemma Crompton, Alcohol Focus Scotland</a:t>
            </a:r>
          </a:p>
          <a:p>
            <a:r>
              <a:rPr lang="en-GB" dirty="0" smtClean="0"/>
              <a:t>Dr Niamh Shortt, University of Edinburgh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664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 cstate="print"/>
          <a:srcRect l="21604" t="8568" r="1474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066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27421" t="8863" r="12585" b="4274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25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Methods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Key Messages from Edinburgh profile</a:t>
            </a:r>
          </a:p>
          <a:p>
            <a:endParaRPr lang="en-GB" sz="4000" b="1" dirty="0" smtClean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What it means for Licensing Forums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/>
          <a:srcRect l="34733" t="16545" r="34688" b="7819"/>
          <a:stretch/>
        </p:blipFill>
        <p:spPr bwMode="auto">
          <a:xfrm rot="1570516">
            <a:off x="6676131" y="381000"/>
            <a:ext cx="175260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583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1" y="116702"/>
            <a:ext cx="5148572" cy="1224136"/>
          </a:xfrm>
          <a:prstGeom prst="rect">
            <a:avLst/>
          </a:prstGeom>
          <a:solidFill>
            <a:schemeClr val="bg1"/>
          </a:solidFill>
          <a:ln w="41275">
            <a:solidFill>
              <a:srgbClr val="00B0F0"/>
            </a:solidFill>
          </a:ln>
        </p:spPr>
        <p:txBody>
          <a:bodyPr/>
          <a:lstStyle/>
          <a:p>
            <a:r>
              <a:rPr lang="en-GB" altLang="en-US" sz="3600" b="1" dirty="0" smtClean="0"/>
              <a:t>Licensing:</a:t>
            </a:r>
            <a:br>
              <a:rPr lang="en-GB" altLang="en-US" sz="3600" b="1" dirty="0" smtClean="0"/>
            </a:br>
            <a:r>
              <a:rPr lang="en-GB" altLang="en-US" sz="3600" dirty="0" smtClean="0"/>
              <a:t>public interest purpose</a:t>
            </a:r>
            <a:endParaRPr lang="en-GB" altLang="en-US" sz="36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67804" y="3986503"/>
            <a:ext cx="3456384" cy="648072"/>
          </a:xfrm>
          <a:prstGeom prst="rect">
            <a:avLst/>
          </a:prstGeom>
          <a:ln w="41275"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sz="2800" b="1" kern="0" dirty="0" smtClean="0">
                <a:solidFill>
                  <a:srgbClr val="00B0F0"/>
                </a:solidFill>
              </a:rPr>
              <a:t>The individual </a:t>
            </a:r>
            <a:endParaRPr lang="en-GB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55776" y="4558665"/>
            <a:ext cx="4080439" cy="636162"/>
          </a:xfrm>
          <a:prstGeom prst="rect">
            <a:avLst/>
          </a:prstGeom>
          <a:ln w="41275"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sz="2800" b="1" kern="0" dirty="0" smtClean="0">
                <a:solidFill>
                  <a:srgbClr val="00B0F0"/>
                </a:solidFill>
              </a:rPr>
              <a:t>The population</a:t>
            </a:r>
            <a:endParaRPr lang="en-GB" altLang="en-US" sz="2800" kern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50773" y="5663640"/>
            <a:ext cx="3890445" cy="572050"/>
          </a:xfrm>
          <a:prstGeom prst="rect">
            <a:avLst/>
          </a:prstGeom>
          <a:ln w="41275"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sz="2000" kern="0" dirty="0" smtClean="0">
                <a:solidFill>
                  <a:schemeClr val="tx1"/>
                </a:solidFill>
              </a:rPr>
              <a:t>Public order </a:t>
            </a:r>
            <a:r>
              <a:rPr lang="en-GB" altLang="en-US" sz="2000" b="1" kern="0" dirty="0" smtClean="0">
                <a:solidFill>
                  <a:srgbClr val="00B0F0"/>
                </a:solidFill>
                <a:sym typeface="Wingdings" panose="05000000000000000000" pitchFamily="2" charset="2"/>
              </a:rPr>
              <a:t>+ </a:t>
            </a:r>
            <a:r>
              <a:rPr lang="en-GB" altLang="en-US" sz="20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public health</a:t>
            </a:r>
            <a:endParaRPr lang="en-GB" altLang="en-US" sz="2000" kern="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4595996" y="5194827"/>
            <a:ext cx="0" cy="4688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03648" y="191300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kern="0" dirty="0" smtClean="0">
                <a:solidFill>
                  <a:srgbClr val="00B0F0"/>
                </a:solidFill>
              </a:rPr>
              <a:t>Alcohol</a:t>
            </a:r>
            <a:r>
              <a:rPr lang="en-GB" altLang="en-US" sz="2800" kern="0" dirty="0" smtClean="0"/>
              <a:t> = toxic, intoxicating</a:t>
            </a:r>
            <a:r>
              <a:rPr lang="en-GB" altLang="en-US" sz="2800" kern="0" dirty="0"/>
              <a:t>, </a:t>
            </a:r>
            <a:r>
              <a:rPr lang="en-GB" altLang="en-US" sz="2800" kern="0" dirty="0" smtClean="0"/>
              <a:t>addictive</a:t>
            </a:r>
            <a:endParaRPr lang="en-GB" altLang="en-US" sz="2800" kern="0" dirty="0"/>
          </a:p>
        </p:txBody>
      </p:sp>
      <p:sp>
        <p:nvSpPr>
          <p:cNvPr id="10" name="Down Arrow 9"/>
          <p:cNvSpPr/>
          <p:nvPr/>
        </p:nvSpPr>
        <p:spPr>
          <a:xfrm>
            <a:off x="3221849" y="1344869"/>
            <a:ext cx="2664296" cy="266019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000" b="1" kern="0" dirty="0" smtClean="0">
                <a:solidFill>
                  <a:schemeClr val="bg1"/>
                </a:solidFill>
              </a:rPr>
              <a:t>Regulate</a:t>
            </a:r>
          </a:p>
          <a:p>
            <a:pPr algn="ctr"/>
            <a:endParaRPr lang="en-GB" altLang="en-US" sz="2000" b="1" kern="0" dirty="0">
              <a:solidFill>
                <a:schemeClr val="bg1"/>
              </a:solidFill>
            </a:endParaRPr>
          </a:p>
          <a:p>
            <a:pPr algn="ctr"/>
            <a:r>
              <a:rPr lang="en-GB" altLang="en-US" sz="2000" b="1" kern="0" dirty="0" smtClean="0">
                <a:solidFill>
                  <a:schemeClr val="bg1"/>
                </a:solidFill>
              </a:rPr>
              <a:t>Minimise harm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553997" y="5606179"/>
            <a:ext cx="2113234" cy="572050"/>
          </a:xfrm>
          <a:prstGeom prst="ellipse">
            <a:avLst/>
          </a:prstGeom>
          <a:noFill/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35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10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965"/>
            <a:ext cx="9144000" cy="890693"/>
          </a:xfrm>
          <a:solidFill>
            <a:schemeClr val="bg1"/>
          </a:solidFill>
        </p:spPr>
        <p:txBody>
          <a:bodyPr/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Local Licensing Forum Role</a:t>
            </a:r>
            <a:endParaRPr lang="en-GB" sz="4000" b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5783" y="781237"/>
            <a:ext cx="9495563" cy="240916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399177" y="1940742"/>
            <a:ext cx="7239760" cy="648072"/>
            <a:chOff x="1397872" y="2564904"/>
            <a:chExt cx="7239760" cy="64807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397872" y="2564904"/>
              <a:ext cx="165618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33276" y="3212976"/>
              <a:ext cx="320435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1436200" y="2945219"/>
            <a:ext cx="41044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94760" y="4200321"/>
            <a:ext cx="5169528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Statement of licensing policy</a:t>
            </a:r>
          </a:p>
          <a:p>
            <a:pPr algn="ctr"/>
            <a:r>
              <a:rPr lang="en-GB" sz="2800" dirty="0" smtClean="0"/>
              <a:t>The </a:t>
            </a:r>
            <a:r>
              <a:rPr lang="en-GB" sz="2800" dirty="0"/>
              <a:t>overprovision policy </a:t>
            </a: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953" y="5332576"/>
            <a:ext cx="8172400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Decisions </a:t>
            </a:r>
            <a:r>
              <a:rPr lang="en-GB" sz="2800" dirty="0" smtClean="0"/>
              <a:t>in </a:t>
            </a:r>
            <a:r>
              <a:rPr lang="en-GB" sz="2800" dirty="0"/>
              <a:t>relation to these two </a:t>
            </a:r>
            <a:r>
              <a:rPr lang="en-GB" sz="2800" dirty="0" smtClean="0"/>
              <a:t>policies</a:t>
            </a:r>
          </a:p>
          <a:p>
            <a:pPr algn="ctr"/>
            <a:r>
              <a:rPr lang="en-GB" sz="2800" dirty="0"/>
              <a:t>(general direction)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11560" y="3254208"/>
            <a:ext cx="8130996" cy="861213"/>
            <a:chOff x="509456" y="3890353"/>
            <a:chExt cx="8130996" cy="861213"/>
          </a:xfrm>
        </p:grpSpPr>
        <p:sp>
          <p:nvSpPr>
            <p:cNvPr id="17" name="Rectangle 16"/>
            <p:cNvSpPr/>
            <p:nvPr/>
          </p:nvSpPr>
          <p:spPr>
            <a:xfrm>
              <a:off x="509456" y="4203027"/>
              <a:ext cx="27663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B0F0"/>
                  </a:solidFill>
                </a:rPr>
                <a:t>Oversight role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74053" y="4228346"/>
              <a:ext cx="27663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B0F0"/>
                  </a:solidFill>
                </a:rPr>
                <a:t>Advice</a:t>
              </a:r>
            </a:p>
          </p:txBody>
        </p:sp>
        <p:cxnSp>
          <p:nvCxnSpPr>
            <p:cNvPr id="19" name="Straight Arrow Connector 18"/>
            <p:cNvCxnSpPr>
              <a:endCxn id="17" idx="0"/>
            </p:cNvCxnSpPr>
            <p:nvPr/>
          </p:nvCxnSpPr>
          <p:spPr>
            <a:xfrm flipH="1">
              <a:off x="1892656" y="3890353"/>
              <a:ext cx="1167178" cy="31267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8" idx="0"/>
            </p:cNvCxnSpPr>
            <p:nvPr/>
          </p:nvCxnSpPr>
          <p:spPr>
            <a:xfrm>
              <a:off x="5704430" y="3915169"/>
              <a:ext cx="1552823" cy="31317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395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cohol_Edinburgh_800m_Deciles(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651"/>
            <a:ext cx="9144000" cy="66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4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/>
          <a:srcRect l="40249" t="33976" r="24138" b="29388"/>
          <a:stretch/>
        </p:blipFill>
        <p:spPr bwMode="auto">
          <a:xfrm>
            <a:off x="0" y="116632"/>
            <a:ext cx="9144000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630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8354" y="980728"/>
            <a:ext cx="6571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4000" b="1" kern="0" dirty="0" smtClean="0"/>
              <a:t>Overprovision Statements</a:t>
            </a:r>
            <a:endParaRPr lang="en-GB" altLang="en-US" sz="4000" b="1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988840"/>
            <a:ext cx="8856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Locality specific:</a:t>
            </a:r>
          </a:p>
          <a:p>
            <a:r>
              <a:rPr lang="en-GB" dirty="0" smtClean="0"/>
              <a:t>Aberdeen City:		On-sales premises within 2 localities within the city</a:t>
            </a:r>
          </a:p>
          <a:p>
            <a:r>
              <a:rPr lang="en-GB" dirty="0"/>
              <a:t>Glasgow: 		On and off-sales in 8 intermediate zones</a:t>
            </a:r>
          </a:p>
          <a:p>
            <a:r>
              <a:rPr lang="en-GB" dirty="0"/>
              <a:t>Western Isles: 		Vertical drinking establishments within Stornoway town 			centre</a:t>
            </a:r>
          </a:p>
          <a:p>
            <a:r>
              <a:rPr lang="en-GB" dirty="0"/>
              <a:t>Dumfries Galloway:	Off-sales premises in central </a:t>
            </a:r>
            <a:r>
              <a:rPr lang="en-GB" dirty="0" err="1"/>
              <a:t>Stranraer</a:t>
            </a:r>
            <a:endParaRPr lang="en-GB" dirty="0"/>
          </a:p>
          <a:p>
            <a:r>
              <a:rPr lang="en-GB" dirty="0"/>
              <a:t>Inverclyde:		On and off-sales in Greenock town centre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B0F0"/>
                </a:solidFill>
              </a:rPr>
              <a:t>Premises specific: 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/>
              <a:t>Highland: 		Large (&gt;40m </a:t>
            </a:r>
            <a:r>
              <a:rPr lang="en-GB" dirty="0" err="1"/>
              <a:t>sq</a:t>
            </a:r>
            <a:r>
              <a:rPr lang="en-GB" dirty="0"/>
              <a:t>) off-sales across whole area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B0F0"/>
                </a:solidFill>
              </a:rPr>
              <a:t>Widespread: </a:t>
            </a:r>
          </a:p>
          <a:p>
            <a:r>
              <a:rPr lang="en-GB" dirty="0" smtClean="0"/>
              <a:t>East Lothian: 		On and off-sales across whole of area</a:t>
            </a:r>
          </a:p>
          <a:p>
            <a:r>
              <a:rPr lang="en-GB" dirty="0" smtClean="0"/>
              <a:t>North Ayrshire: 		On </a:t>
            </a:r>
            <a:r>
              <a:rPr lang="en-GB" dirty="0"/>
              <a:t>and off-sales across whole of </a:t>
            </a:r>
            <a:r>
              <a:rPr lang="en-GB" dirty="0" smtClean="0"/>
              <a:t>area</a:t>
            </a:r>
          </a:p>
          <a:p>
            <a:r>
              <a:rPr lang="en-GB" dirty="0" smtClean="0"/>
              <a:t>West Dunbartonshire: 	</a:t>
            </a:r>
            <a:r>
              <a:rPr lang="en-GB" dirty="0"/>
              <a:t>On and off-sales </a:t>
            </a:r>
            <a:r>
              <a:rPr lang="en-GB" dirty="0" smtClean="0"/>
              <a:t>in 17 out of 18 areas</a:t>
            </a:r>
          </a:p>
          <a:p>
            <a:r>
              <a:rPr lang="en-GB" dirty="0" smtClean="0"/>
              <a:t>Dundee			On and off-sales except the Central Waterfront area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5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17" y="677550"/>
            <a:ext cx="8229600" cy="7778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dirty="0" smtClean="0">
                <a:solidFill>
                  <a:srgbClr val="00B0F0"/>
                </a:solidFill>
              </a:rPr>
              <a:t>The cost of alcohol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455425"/>
            <a:ext cx="8928992" cy="792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£221.28m Edinburgh - £455 per head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16416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963" y="2924944"/>
            <a:ext cx="8255796" cy="313231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4932040" y="2784951"/>
            <a:ext cx="3932222" cy="3781104"/>
          </a:xfrm>
          <a:custGeom>
            <a:avLst/>
            <a:gdLst>
              <a:gd name="connsiteX0" fmla="*/ 1687081 w 3932222"/>
              <a:gd name="connsiteY0" fmla="*/ 286 h 4096645"/>
              <a:gd name="connsiteX1" fmla="*/ 2505946 w 3932222"/>
              <a:gd name="connsiteY1" fmla="*/ 68525 h 4096645"/>
              <a:gd name="connsiteX2" fmla="*/ 3147391 w 3932222"/>
              <a:gd name="connsiteY2" fmla="*/ 423367 h 4096645"/>
              <a:gd name="connsiteX3" fmla="*/ 3597767 w 3932222"/>
              <a:gd name="connsiteY3" fmla="*/ 901038 h 4096645"/>
              <a:gd name="connsiteX4" fmla="*/ 3898018 w 3932222"/>
              <a:gd name="connsiteY4" fmla="*/ 1692609 h 4096645"/>
              <a:gd name="connsiteX5" fmla="*/ 3898018 w 3932222"/>
              <a:gd name="connsiteY5" fmla="*/ 2538770 h 4096645"/>
              <a:gd name="connsiteX6" fmla="*/ 3652358 w 3932222"/>
              <a:gd name="connsiteY6" fmla="*/ 3193862 h 4096645"/>
              <a:gd name="connsiteX7" fmla="*/ 3242926 w 3932222"/>
              <a:gd name="connsiteY7" fmla="*/ 3657886 h 4096645"/>
              <a:gd name="connsiteX8" fmla="*/ 2587833 w 3932222"/>
              <a:gd name="connsiteY8" fmla="*/ 4026376 h 4096645"/>
              <a:gd name="connsiteX9" fmla="*/ 1414126 w 3932222"/>
              <a:gd name="connsiteY9" fmla="*/ 4080967 h 4096645"/>
              <a:gd name="connsiteX10" fmla="*/ 513373 w 3932222"/>
              <a:gd name="connsiteY10" fmla="*/ 3835307 h 4096645"/>
              <a:gd name="connsiteX11" fmla="*/ 49349 w 3932222"/>
              <a:gd name="connsiteY11" fmla="*/ 3330340 h 4096645"/>
              <a:gd name="connsiteX12" fmla="*/ 35702 w 3932222"/>
              <a:gd name="connsiteY12" fmla="*/ 3316692 h 409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2222" h="4096645">
                <a:moveTo>
                  <a:pt x="1687081" y="286"/>
                </a:moveTo>
                <a:cubicBezTo>
                  <a:pt x="1974821" y="-852"/>
                  <a:pt x="2262561" y="-1989"/>
                  <a:pt x="2505946" y="68525"/>
                </a:cubicBezTo>
                <a:cubicBezTo>
                  <a:pt x="2749331" y="139039"/>
                  <a:pt x="2965421" y="284615"/>
                  <a:pt x="3147391" y="423367"/>
                </a:cubicBezTo>
                <a:cubicBezTo>
                  <a:pt x="3329361" y="562119"/>
                  <a:pt x="3472663" y="689498"/>
                  <a:pt x="3597767" y="901038"/>
                </a:cubicBezTo>
                <a:cubicBezTo>
                  <a:pt x="3722872" y="1112578"/>
                  <a:pt x="3847976" y="1419654"/>
                  <a:pt x="3898018" y="1692609"/>
                </a:cubicBezTo>
                <a:cubicBezTo>
                  <a:pt x="3948060" y="1965564"/>
                  <a:pt x="3938961" y="2288561"/>
                  <a:pt x="3898018" y="2538770"/>
                </a:cubicBezTo>
                <a:cubicBezTo>
                  <a:pt x="3857075" y="2788979"/>
                  <a:pt x="3761540" y="3007343"/>
                  <a:pt x="3652358" y="3193862"/>
                </a:cubicBezTo>
                <a:cubicBezTo>
                  <a:pt x="3543176" y="3380381"/>
                  <a:pt x="3420347" y="3519134"/>
                  <a:pt x="3242926" y="3657886"/>
                </a:cubicBezTo>
                <a:cubicBezTo>
                  <a:pt x="3065505" y="3796638"/>
                  <a:pt x="2892633" y="3955863"/>
                  <a:pt x="2587833" y="4026376"/>
                </a:cubicBezTo>
                <a:cubicBezTo>
                  <a:pt x="2283033" y="4096889"/>
                  <a:pt x="1759869" y="4112812"/>
                  <a:pt x="1414126" y="4080967"/>
                </a:cubicBezTo>
                <a:cubicBezTo>
                  <a:pt x="1068383" y="4049122"/>
                  <a:pt x="740836" y="3960412"/>
                  <a:pt x="513373" y="3835307"/>
                </a:cubicBezTo>
                <a:cubicBezTo>
                  <a:pt x="285910" y="3710203"/>
                  <a:pt x="128961" y="3416776"/>
                  <a:pt x="49349" y="3330340"/>
                </a:cubicBezTo>
                <a:cubicBezTo>
                  <a:pt x="-30263" y="3243904"/>
                  <a:pt x="2719" y="3280298"/>
                  <a:pt x="35702" y="3316692"/>
                </a:cubicBezTo>
              </a:path>
            </a:pathLst>
          </a:custGeom>
          <a:noFill/>
          <a:ln w="66675">
            <a:solidFill>
              <a:srgbClr val="FF0000"/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5273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047236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Overprovision policy: how is it influencing decisions?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Statement of licensing policy: public health objective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Joint meeting of Board and forum?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Forum’s annual priorities?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endParaRPr lang="en-GB" sz="2000" b="1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9907" y="91784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Licensing forum: oversight role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1095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Today’s presentation: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Methods</a:t>
            </a:r>
          </a:p>
          <a:p>
            <a:endParaRPr lang="en-GB" dirty="0" smtClean="0"/>
          </a:p>
          <a:p>
            <a:r>
              <a:rPr lang="en-GB" dirty="0" smtClean="0"/>
              <a:t>Key Messages from Edinburgh profile</a:t>
            </a:r>
          </a:p>
          <a:p>
            <a:endParaRPr lang="en-GB" dirty="0" smtClean="0"/>
          </a:p>
          <a:p>
            <a:r>
              <a:rPr lang="en-GB" dirty="0" smtClean="0"/>
              <a:t>What it means for Licensing Forums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/>
          <a:srcRect l="34733" t="16545" r="34688" b="7819"/>
          <a:stretch/>
        </p:blipFill>
        <p:spPr bwMode="auto">
          <a:xfrm rot="1570516">
            <a:off x="6676131" y="381000"/>
            <a:ext cx="175260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634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13410" y="916013"/>
            <a:ext cx="1820637" cy="2848190"/>
            <a:chOff x="4932040" y="980728"/>
            <a:chExt cx="1929875" cy="31382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040" y="980728"/>
              <a:ext cx="1929875" cy="27688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004048" y="374962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Scotland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6026" y="2932237"/>
            <a:ext cx="3090430" cy="2729011"/>
            <a:chOff x="5904656" y="2996952"/>
            <a:chExt cx="3275856" cy="30069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1520" y="2996952"/>
              <a:ext cx="1856934" cy="263758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904656" y="5634534"/>
              <a:ext cx="327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Frequently Asked Questions</a:t>
              </a:r>
              <a:endParaRPr lang="en-GB" dirty="0"/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5" cstate="print"/>
          <a:srcRect l="34733" t="16545" r="34688" b="7819"/>
          <a:stretch/>
        </p:blipFill>
        <p:spPr bwMode="auto">
          <a:xfrm>
            <a:off x="740927" y="947512"/>
            <a:ext cx="3240360" cy="4378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535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123" y="1052736"/>
            <a:ext cx="7772400" cy="936103"/>
          </a:xfrm>
        </p:spPr>
        <p:txBody>
          <a:bodyPr/>
          <a:lstStyle/>
          <a:p>
            <a:r>
              <a:rPr lang="en-GB" dirty="0" smtClean="0"/>
              <a:t>Thank you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err="1" smtClean="0">
                <a:hlinkClick r:id="rId3"/>
              </a:rPr>
              <a:t>gemma.crompton@alcohol-focus-scotland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>
                <a:solidFill>
                  <a:srgbClr val="00B0F0"/>
                </a:solidFill>
              </a:rPr>
              <a:t>http://kecoviewer.com/cresh</a:t>
            </a:r>
            <a:r>
              <a:rPr lang="en-GB" sz="3600" dirty="0" smtClean="0">
                <a:solidFill>
                  <a:srgbClr val="00B0F0"/>
                </a:solidFill>
              </a:rPr>
              <a:t>/</a:t>
            </a:r>
            <a:br>
              <a:rPr lang="en-GB" sz="3600" dirty="0" smtClean="0">
                <a:solidFill>
                  <a:srgbClr val="00B0F0"/>
                </a:solidFill>
              </a:rPr>
            </a:br>
            <a:r>
              <a:rPr lang="en-GB" sz="3600" dirty="0" smtClean="0">
                <a:solidFill>
                  <a:srgbClr val="00B0F0"/>
                </a:solidFill>
              </a:rPr>
              <a:t/>
            </a:r>
            <a:br>
              <a:rPr lang="en-GB" sz="3600" dirty="0" smtClean="0">
                <a:solidFill>
                  <a:srgbClr val="00B0F0"/>
                </a:solidFill>
              </a:rPr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026" y="4437112"/>
            <a:ext cx="7664896" cy="1752600"/>
          </a:xfrm>
        </p:spPr>
        <p:txBody>
          <a:bodyPr/>
          <a:lstStyle/>
          <a:p>
            <a:endParaRPr lang="en-GB" sz="2000" b="1" dirty="0" smtClean="0"/>
          </a:p>
          <a:p>
            <a:r>
              <a:rPr lang="en-GB" sz="2000" b="1" dirty="0" smtClean="0"/>
              <a:t>Acknowledgements: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Dr </a:t>
            </a:r>
            <a:r>
              <a:rPr lang="en-GB" sz="2000" dirty="0" err="1" smtClean="0"/>
              <a:t>Shortts</a:t>
            </a:r>
            <a:r>
              <a:rPr lang="en-GB" sz="2000" dirty="0" smtClean="0"/>
              <a:t> &amp; colleagues, University of Edinburgh</a:t>
            </a:r>
          </a:p>
          <a:p>
            <a:r>
              <a:rPr lang="en-GB" sz="2000" dirty="0" smtClean="0"/>
              <a:t>Deborah Shipton, Linda Bowie, Janine </a:t>
            </a:r>
            <a:r>
              <a:rPr lang="en-GB" sz="2000" dirty="0" err="1" smtClean="0"/>
              <a:t>Narciso</a:t>
            </a:r>
            <a:r>
              <a:rPr lang="en-GB" sz="2000" dirty="0" smtClean="0"/>
              <a:t>, Petrina McNaughton, Alcohol Focus Scotland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4999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8312" y="290512"/>
            <a:ext cx="566737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7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165304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hlinkClick r:id="rId3"/>
              </a:rPr>
              <a:t>http://</a:t>
            </a:r>
            <a:r>
              <a:rPr lang="en-GB" sz="1000" dirty="0" smtClean="0">
                <a:hlinkClick r:id="rId3"/>
              </a:rPr>
              <a:t>www.alcohol-focus-scotland.org.uk/campaigns/controlling-availability.aspx</a:t>
            </a:r>
            <a:endParaRPr lang="en-GB" sz="1000" dirty="0" smtClean="0"/>
          </a:p>
          <a:p>
            <a:r>
              <a:rPr lang="en-GB" sz="1000" dirty="0">
                <a:hlinkClick r:id="rId4"/>
              </a:rPr>
              <a:t>http://</a:t>
            </a:r>
            <a:r>
              <a:rPr lang="en-GB" sz="1000" dirty="0" smtClean="0">
                <a:hlinkClick r:id="rId4"/>
              </a:rPr>
              <a:t>www.alcohol-focus-scotland.org.uk/media/89725/outlet-density-and-harm-scotland.pdf</a:t>
            </a:r>
            <a:endParaRPr lang="en-GB" sz="1000" dirty="0" smtClean="0"/>
          </a:p>
          <a:p>
            <a:endParaRPr lang="en-GB" sz="1000" dirty="0"/>
          </a:p>
        </p:txBody>
      </p:sp>
      <p:sp>
        <p:nvSpPr>
          <p:cNvPr id="7" name="Rectangle 6"/>
          <p:cNvSpPr/>
          <p:nvPr/>
        </p:nvSpPr>
        <p:spPr>
          <a:xfrm>
            <a:off x="3491880" y="997736"/>
            <a:ext cx="2348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4000" b="1" kern="0" dirty="0" smtClean="0"/>
              <a:t>Scotland</a:t>
            </a:r>
            <a:endParaRPr lang="en-GB" altLang="en-US" sz="4000" b="1" kern="0" dirty="0"/>
          </a:p>
        </p:txBody>
      </p:sp>
      <p:sp>
        <p:nvSpPr>
          <p:cNvPr id="8" name="Rectangle 7"/>
          <p:cNvSpPr/>
          <p:nvPr/>
        </p:nvSpPr>
        <p:spPr>
          <a:xfrm>
            <a:off x="827584" y="563177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B0F0"/>
                </a:solidFill>
                <a:latin typeface="TT15Bt00"/>
              </a:rPr>
              <a:t>Highest alcohol availability </a:t>
            </a:r>
            <a:r>
              <a:rPr lang="en-GB" sz="2400" dirty="0" smtClean="0">
                <a:solidFill>
                  <a:srgbClr val="00B0F0"/>
                </a:solidFill>
                <a:latin typeface="TT15Bt00"/>
                <a:sym typeface="Wingdings" panose="05000000000000000000" pitchFamily="2" charset="2"/>
              </a:rPr>
              <a:t> </a:t>
            </a:r>
            <a:r>
              <a:rPr lang="en-GB" sz="2400" dirty="0" smtClean="0">
                <a:solidFill>
                  <a:srgbClr val="00B0F0"/>
                </a:solidFill>
                <a:latin typeface="TT15Bt00"/>
              </a:rPr>
              <a:t>high alcohol-related deaths</a:t>
            </a:r>
            <a:endParaRPr lang="en-GB" sz="2400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389" y="1872922"/>
            <a:ext cx="5611212" cy="36869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2160" y="1706581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On average neighbourhoods have </a:t>
            </a:r>
            <a:r>
              <a:rPr lang="en-GB" sz="2000" dirty="0" smtClean="0">
                <a:solidFill>
                  <a:srgbClr val="00B0F0"/>
                </a:solidFill>
              </a:rPr>
              <a:t>16 outlets</a:t>
            </a:r>
            <a:r>
              <a:rPr lang="en-GB" sz="2000" dirty="0" smtClean="0"/>
              <a:t> within a 10 minute walk*</a:t>
            </a:r>
          </a:p>
          <a:p>
            <a:pPr algn="ctr"/>
            <a:r>
              <a:rPr lang="en-GB" sz="2000" dirty="0" smtClean="0"/>
              <a:t>(11 on- and 5 off-sales)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429000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/>
              <a:t>Excluding Glasgow &amp; Edinburgh </a:t>
            </a:r>
            <a:r>
              <a:rPr lang="en-GB" sz="2000" dirty="0" smtClean="0"/>
              <a:t>neighbourhoods have </a:t>
            </a:r>
            <a:r>
              <a:rPr lang="en-GB" sz="2000" dirty="0" smtClean="0">
                <a:solidFill>
                  <a:srgbClr val="00B0F0"/>
                </a:solidFill>
              </a:rPr>
              <a:t>12 outlets</a:t>
            </a:r>
            <a:r>
              <a:rPr lang="en-GB" sz="2000" dirty="0" smtClean="0"/>
              <a:t> within a 10 minute walk*</a:t>
            </a:r>
          </a:p>
          <a:p>
            <a:pPr algn="ctr"/>
            <a:r>
              <a:rPr lang="en-GB" sz="2000" dirty="0" smtClean="0"/>
              <a:t>(8 on- and 4 off-sales)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444208" y="613452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*of the population centre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4913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58681" y="1689432"/>
            <a:ext cx="3456384" cy="792088"/>
          </a:xfrm>
          <a:prstGeom prst="rect">
            <a:avLst/>
          </a:prstGeom>
          <a:ln w="41275"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sz="4000" b="1" kern="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Availability</a:t>
            </a:r>
            <a:endParaRPr lang="en-GB" altLang="en-US" sz="4000" kern="0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73" y="3719679"/>
            <a:ext cx="3359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On average neighbourhoods have </a:t>
            </a:r>
            <a:r>
              <a:rPr lang="en-GB" sz="2400" dirty="0" smtClean="0">
                <a:solidFill>
                  <a:srgbClr val="00B0F0"/>
                </a:solidFill>
              </a:rPr>
              <a:t>44 outlets</a:t>
            </a:r>
            <a:r>
              <a:rPr lang="en-GB" sz="2400" dirty="0" smtClean="0"/>
              <a:t> within a 10 minute walk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5496" y="2503865"/>
            <a:ext cx="4702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1755</a:t>
            </a:r>
            <a:r>
              <a:rPr lang="en-GB" sz="2400" dirty="0" smtClean="0"/>
              <a:t> outlets: </a:t>
            </a:r>
          </a:p>
          <a:p>
            <a:pPr algn="ctr"/>
            <a:r>
              <a:rPr lang="en-GB" sz="2400" dirty="0" smtClean="0"/>
              <a:t>1296 on-sales &amp; 459 off-sales</a:t>
            </a:r>
            <a:endParaRPr lang="en-GB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66599" y="1700808"/>
            <a:ext cx="3456384" cy="792088"/>
          </a:xfrm>
          <a:prstGeom prst="rect">
            <a:avLst/>
          </a:prstGeom>
          <a:ln w="41275"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sz="4000" b="1" kern="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Harm</a:t>
            </a:r>
            <a:endParaRPr lang="en-GB" altLang="en-US" sz="4000" kern="0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6590" y="4089011"/>
            <a:ext cx="4522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Alcohol related hospitalisations – slightly lower than Scotland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38250" y="2509215"/>
            <a:ext cx="4113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21 </a:t>
            </a:r>
            <a:r>
              <a:rPr lang="en-GB" sz="2400" dirty="0" smtClean="0"/>
              <a:t>alcohol related deaths per 100,000 adults 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445224"/>
            <a:ext cx="9144000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u="sng" kern="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Relationships between: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kern="0" dirty="0" smtClean="0">
                <a:ln>
                  <a:solidFill>
                    <a:schemeClr val="tx1"/>
                  </a:solidFill>
                </a:ln>
              </a:rPr>
              <a:t>Density of on- and off-sales and alcohol-related deaths and hospitalisations</a:t>
            </a:r>
            <a:endParaRPr lang="en-GB" sz="2800" kern="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4222" y="768229"/>
            <a:ext cx="6624736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54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EDINBURGH</a:t>
            </a:r>
            <a:endParaRPr lang="en-GB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7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636912"/>
            <a:ext cx="90364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F0"/>
                </a:solidFill>
              </a:rPr>
              <a:t>46% of the neighbourhoods have </a:t>
            </a:r>
          </a:p>
          <a:p>
            <a:pPr algn="ctr"/>
            <a:r>
              <a:rPr lang="en-GB" sz="2800" b="1" dirty="0" smtClean="0">
                <a:solidFill>
                  <a:srgbClr val="00B0F0"/>
                </a:solidFill>
              </a:rPr>
              <a:t>greater density than national average</a:t>
            </a:r>
            <a:endParaRPr lang="en-GB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1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cohol_Edinburgh_800m_Deciles(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651"/>
            <a:ext cx="9144000" cy="66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4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 cstate="print"/>
          <a:srcRect l="22602" t="9455" r="20064" b="3979"/>
          <a:stretch/>
        </p:blipFill>
        <p:spPr bwMode="auto">
          <a:xfrm>
            <a:off x="1" y="1"/>
            <a:ext cx="9252520" cy="645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778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/>
          <a:srcRect l="29415" t="7977" r="11589" b="3683"/>
          <a:stretch/>
        </p:blipFill>
        <p:spPr bwMode="auto">
          <a:xfrm>
            <a:off x="0" y="116632"/>
            <a:ext cx="9144000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938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370</Words>
  <Application>Microsoft Office PowerPoint</Application>
  <PresentationFormat>On-screen Show (4:3)</PresentationFormat>
  <Paragraphs>119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1_Default Design</vt:lpstr>
      <vt:lpstr>Alcohol availability in Edinburgh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Licensing: public interest purpose</vt:lpstr>
      <vt:lpstr>Local Licensing Forum Role</vt:lpstr>
      <vt:lpstr>Slide 15</vt:lpstr>
      <vt:lpstr>Slide 16</vt:lpstr>
      <vt:lpstr>Slide 17</vt:lpstr>
      <vt:lpstr>The cost of alcohol</vt:lpstr>
      <vt:lpstr>Slide 19</vt:lpstr>
      <vt:lpstr>Slide 20</vt:lpstr>
      <vt:lpstr>Thank you   gemma.crompton@alcohol-focus-scotland  http://kecoviewer.com/cresh/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 Gillan</dc:creator>
  <cp:lastModifiedBy>Isla Burton</cp:lastModifiedBy>
  <cp:revision>332</cp:revision>
  <cp:lastPrinted>2015-06-18T16:52:25Z</cp:lastPrinted>
  <dcterms:created xsi:type="dcterms:W3CDTF">2013-10-29T16:24:05Z</dcterms:created>
  <dcterms:modified xsi:type="dcterms:W3CDTF">2015-06-25T09:49:11Z</dcterms:modified>
</cp:coreProperties>
</file>